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63" r:id="rId2"/>
    <p:sldId id="321" r:id="rId3"/>
    <p:sldId id="285" r:id="rId4"/>
    <p:sldId id="289" r:id="rId5"/>
    <p:sldId id="351" r:id="rId6"/>
    <p:sldId id="272" r:id="rId7"/>
    <p:sldId id="294" r:id="rId8"/>
    <p:sldId id="293" r:id="rId9"/>
    <p:sldId id="296" r:id="rId10"/>
    <p:sldId id="297" r:id="rId11"/>
    <p:sldId id="298" r:id="rId12"/>
    <p:sldId id="292" r:id="rId13"/>
    <p:sldId id="279" r:id="rId14"/>
    <p:sldId id="303" r:id="rId15"/>
    <p:sldId id="330" r:id="rId16"/>
    <p:sldId id="301" r:id="rId17"/>
    <p:sldId id="302" r:id="rId18"/>
    <p:sldId id="304" r:id="rId19"/>
    <p:sldId id="305" r:id="rId20"/>
    <p:sldId id="306" r:id="rId21"/>
    <p:sldId id="331" r:id="rId22"/>
    <p:sldId id="308" r:id="rId23"/>
    <p:sldId id="314" r:id="rId24"/>
    <p:sldId id="307" r:id="rId25"/>
    <p:sldId id="311" r:id="rId26"/>
    <p:sldId id="313" r:id="rId27"/>
    <p:sldId id="310" r:id="rId28"/>
    <p:sldId id="315" r:id="rId29"/>
    <p:sldId id="318" r:id="rId30"/>
    <p:sldId id="322" r:id="rId31"/>
    <p:sldId id="323" r:id="rId32"/>
    <p:sldId id="325" r:id="rId33"/>
    <p:sldId id="326" r:id="rId34"/>
    <p:sldId id="324" r:id="rId35"/>
    <p:sldId id="328" r:id="rId36"/>
    <p:sldId id="329" r:id="rId37"/>
    <p:sldId id="332" r:id="rId38"/>
    <p:sldId id="333" r:id="rId39"/>
    <p:sldId id="334" r:id="rId40"/>
    <p:sldId id="337" r:id="rId41"/>
    <p:sldId id="338" r:id="rId42"/>
    <p:sldId id="341" r:id="rId43"/>
    <p:sldId id="342" r:id="rId44"/>
    <p:sldId id="343" r:id="rId45"/>
    <p:sldId id="335" r:id="rId46"/>
    <p:sldId id="346" r:id="rId47"/>
    <p:sldId id="347" r:id="rId48"/>
    <p:sldId id="348" r:id="rId49"/>
    <p:sldId id="312" r:id="rId50"/>
    <p:sldId id="352" r:id="rId51"/>
    <p:sldId id="345" r:id="rId52"/>
    <p:sldId id="336" r:id="rId53"/>
    <p:sldId id="349" r:id="rId54"/>
    <p:sldId id="344" r:id="rId55"/>
    <p:sldId id="286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857807-5FD6-FC47-8BE8-C9C14F974992}">
          <p14:sldIdLst>
            <p14:sldId id="263"/>
            <p14:sldId id="321"/>
          </p14:sldIdLst>
        </p14:section>
        <p14:section name="Intro" id="{3EEDD2A7-359A-E74F-A84F-53FB03B2F2B6}">
          <p14:sldIdLst>
            <p14:sldId id="285"/>
            <p14:sldId id="289"/>
            <p14:sldId id="351"/>
            <p14:sldId id="272"/>
            <p14:sldId id="294"/>
            <p14:sldId id="293"/>
            <p14:sldId id="296"/>
            <p14:sldId id="297"/>
            <p14:sldId id="298"/>
          </p14:sldIdLst>
        </p14:section>
        <p14:section name="Toy Project Intro" id="{B2725A9E-0406-9D47-BED4-2C6A3828EDC1}">
          <p14:sldIdLst>
            <p14:sldId id="292"/>
            <p14:sldId id="279"/>
            <p14:sldId id="303"/>
          </p14:sldIdLst>
        </p14:section>
        <p14:section name="Toy - Common" id="{7E20D394-FFDE-CA47-A316-C6F09D2B6584}">
          <p14:sldIdLst>
            <p14:sldId id="330"/>
            <p14:sldId id="301"/>
            <p14:sldId id="302"/>
            <p14:sldId id="304"/>
            <p14:sldId id="305"/>
            <p14:sldId id="306"/>
          </p14:sldIdLst>
        </p14:section>
        <p14:section name="Toy - Dev.A" id="{C63EF88B-0797-D441-A9DD-F1ACA41FD4B3}">
          <p14:sldIdLst>
            <p14:sldId id="331"/>
            <p14:sldId id="308"/>
            <p14:sldId id="314"/>
            <p14:sldId id="307"/>
            <p14:sldId id="311"/>
            <p14:sldId id="313"/>
            <p14:sldId id="310"/>
            <p14:sldId id="315"/>
            <p14:sldId id="318"/>
            <p14:sldId id="322"/>
            <p14:sldId id="323"/>
            <p14:sldId id="325"/>
            <p14:sldId id="326"/>
            <p14:sldId id="324"/>
            <p14:sldId id="328"/>
            <p14:sldId id="329"/>
          </p14:sldIdLst>
        </p14:section>
        <p14:section name="Toy - Dev.B" id="{779EBE85-D128-4844-8715-A7032CB2799B}">
          <p14:sldIdLst>
            <p14:sldId id="332"/>
            <p14:sldId id="333"/>
            <p14:sldId id="334"/>
            <p14:sldId id="337"/>
            <p14:sldId id="338"/>
            <p14:sldId id="341"/>
            <p14:sldId id="342"/>
            <p14:sldId id="343"/>
            <p14:sldId id="335"/>
            <p14:sldId id="346"/>
            <p14:sldId id="347"/>
            <p14:sldId id="348"/>
          </p14:sldIdLst>
        </p14:section>
        <p14:section name="Appendix" id="{88E44E32-1CAE-FE44-BC1C-96F62D054D87}">
          <p14:sldIdLst>
            <p14:sldId id="312"/>
            <p14:sldId id="352"/>
            <p14:sldId id="345"/>
            <p14:sldId id="336"/>
            <p14:sldId id="349"/>
            <p14:sldId id="344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1"/>
    <p:restoredTop sz="94674"/>
  </p:normalViewPr>
  <p:slideViewPr>
    <p:cSldViewPr snapToObjects="1" showGuides="1">
      <p:cViewPr varScale="1">
        <p:scale>
          <a:sx n="119" d="100"/>
          <a:sy n="119" d="100"/>
        </p:scale>
        <p:origin x="88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 showGuides="1">
      <p:cViewPr varScale="1">
        <p:scale>
          <a:sx n="102" d="100"/>
          <a:sy n="102" d="100"/>
        </p:scale>
        <p:origin x="2328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74515F-BA48-E047-B991-DD908D351B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49CEB-AA0A-3E4D-A76D-81DF519ADD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1959D-FD34-5140-9C06-5496B0DE809B}" type="datetimeFigureOut">
              <a:rPr lang="en-US" smtClean="0"/>
              <a:t>7/26/21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38787-1C1F-2045-B075-FE3E7912B8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8423A-6396-AE48-9F69-E1AB130BC3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6685A-2857-0541-B620-859F1C97A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86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E2C9F-567F-FF41-8341-D12180DBB7A6}" type="datetimeFigureOut">
              <a:rPr kumimoji="1" lang="ko-KR" altLang="en-US" smtClean="0"/>
              <a:t>2021. 7. 26.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A2323-A05B-6043-8D65-7CD896C47F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578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A2323-A05B-6043-8D65-7CD896C47F33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551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0733" y="2062874"/>
            <a:ext cx="8866717" cy="117686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493837" y="4221088"/>
            <a:ext cx="8853613" cy="133677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8" name="Picture 53" descr="CI"/>
          <p:cNvPicPr>
            <a:picLocks noChangeAspect="1" noChangeArrowheads="1"/>
          </p:cNvPicPr>
          <p:nvPr userDrawn="1"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0767392" y="6284183"/>
            <a:ext cx="1424608" cy="57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E7685B-0194-D249-8A1D-701F1207D311}"/>
              </a:ext>
            </a:extLst>
          </p:cNvPr>
          <p:cNvSpPr/>
          <p:nvPr userDrawn="1"/>
        </p:nvSpPr>
        <p:spPr>
          <a:xfrm>
            <a:off x="2480733" y="3603281"/>
            <a:ext cx="9686136" cy="573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9F708-FFC3-D940-AC5E-29A013F6FE2B}"/>
              </a:ext>
            </a:extLst>
          </p:cNvPr>
          <p:cNvSpPr/>
          <p:nvPr userDrawn="1"/>
        </p:nvSpPr>
        <p:spPr>
          <a:xfrm>
            <a:off x="2480733" y="3504799"/>
            <a:ext cx="9686136" cy="3853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8EF48-EDB8-D14E-A478-5A3EB8767016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868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57C2-3838-C14D-9744-7787356C87EB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5780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74C2-827C-1946-B4C2-41232938D977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9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26A19-55AF-4B4E-9292-C9E36071B42D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048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0A56-CB8A-4745-8AA9-DD909303BDAF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31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608-A0DA-7541-BCC5-AB0CC5D11F20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1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페이지-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9" y="260351"/>
            <a:ext cx="11161712" cy="431800"/>
          </a:xfrm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0007329" y="6609190"/>
            <a:ext cx="805775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F61995B6-4FA2-CD4D-B519-8C889B3D4405}" type="datetime1">
              <a:rPr kumimoji="1" lang="en-US" altLang="ko-KR" smtClean="0"/>
              <a:t>7/26/21</a:t>
            </a:fld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13104" y="6609190"/>
            <a:ext cx="1081391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F28DA005-92B2-B64F-B1A7-9ECF42C9C4E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6" name="Line 20"/>
          <p:cNvSpPr>
            <a:spLocks noChangeShapeType="1"/>
          </p:cNvSpPr>
          <p:nvPr userDrawn="1"/>
        </p:nvSpPr>
        <p:spPr bwMode="auto">
          <a:xfrm>
            <a:off x="192088" y="692150"/>
            <a:ext cx="11807825" cy="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5000"/>
              </a:spcBef>
              <a:spcAft>
                <a:spcPct val="5000"/>
              </a:spcAft>
              <a:buFont typeface="Wingdings" pitchFamily="2" charset="2"/>
              <a:buChar char="§"/>
              <a:defRPr/>
            </a:pPr>
            <a:endParaRPr lang="ko-KR" altLang="en-US" sz="1100" b="1">
              <a:solidFill>
                <a:srgbClr val="000000"/>
              </a:solidFill>
            </a:endParaRPr>
          </a:p>
        </p:txBody>
      </p:sp>
      <p:pic>
        <p:nvPicPr>
          <p:cNvPr id="7" name="Picture 9" descr="CI"/>
          <p:cNvPicPr>
            <a:picLocks noChangeAspect="1" noChangeArrowheads="1"/>
          </p:cNvPicPr>
          <p:nvPr userDrawn="1"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263525" y="6557212"/>
            <a:ext cx="756286" cy="3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566738" y="873130"/>
            <a:ext cx="11074400" cy="2555870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1800"/>
            </a:lvl1pPr>
            <a:lvl2pPr marL="40640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600"/>
            </a:lvl2pPr>
            <a:lvl3pPr marL="62865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400"/>
            </a:lvl3pPr>
            <a:lvl4pPr marL="852488" indent="-233363">
              <a:tabLst/>
              <a:defRPr sz="1050"/>
            </a:lvl4pPr>
            <a:lvl5pPr marL="1074738" indent="-231775">
              <a:tabLst/>
              <a:defRPr sz="105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닝러ㅣㄴ아ㅓ린얼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sdfsdfjkioiojef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나이러니아러</a:t>
            </a:r>
            <a:r>
              <a:rPr kumimoji="1" lang="en-US" altLang="ko-KR" dirty="0"/>
              <a:t>	</a:t>
            </a:r>
          </a:p>
          <a:p>
            <a:pPr lvl="0"/>
            <a:r>
              <a:rPr kumimoji="1" lang="ko-KR" altLang="en-US" dirty="0"/>
              <a:t>스타일을 편집하려면 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스타일을 편집하려면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111A14-1B5B-D242-B65A-082DA2817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0" y="6609190"/>
            <a:ext cx="7620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4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21" userDrawn="1">
          <p15:clr>
            <a:srgbClr val="FBAE40"/>
          </p15:clr>
        </p15:guide>
        <p15:guide id="4" pos="7559" userDrawn="1">
          <p15:clr>
            <a:srgbClr val="FBAE40"/>
          </p15:clr>
        </p15:guide>
        <p15:guide id="5" orient="horz" pos="164" userDrawn="1">
          <p15:clr>
            <a:srgbClr val="FBAE40"/>
          </p15:clr>
        </p15:guide>
        <p15:guide id="6" orient="horz" pos="4156" userDrawn="1">
          <p15:clr>
            <a:srgbClr val="FBAE40"/>
          </p15:clr>
        </p15:guide>
        <p15:guide id="7" orient="horz" pos="436" userDrawn="1">
          <p15:clr>
            <a:srgbClr val="FBAE40"/>
          </p15:clr>
        </p15:guide>
        <p15:guide id="8" orient="horz" pos="550" userDrawn="1">
          <p15:clr>
            <a:srgbClr val="FBAE40"/>
          </p15:clr>
        </p15:guide>
        <p15:guide id="9" orient="horz" pos="4065" userDrawn="1">
          <p15:clr>
            <a:srgbClr val="FBAE40"/>
          </p15:clr>
        </p15:guide>
        <p15:guide id="10" pos="234" userDrawn="1">
          <p15:clr>
            <a:srgbClr val="FBAE40"/>
          </p15:clr>
        </p15:guide>
        <p15:guide id="11" pos="347" userDrawn="1">
          <p15:clr>
            <a:srgbClr val="FBAE40"/>
          </p15:clr>
        </p15:guide>
        <p15:guide id="12" pos="7446" userDrawn="1">
          <p15:clr>
            <a:srgbClr val="FBAE40"/>
          </p15:clr>
        </p15:guide>
        <p15:guide id="13" pos="7333" userDrawn="1">
          <p15:clr>
            <a:srgbClr val="FBAE40"/>
          </p15:clr>
        </p15:guide>
        <p15:guide id="14" orient="horz" pos="1366" userDrawn="1">
          <p15:clr>
            <a:srgbClr val="FBAE40"/>
          </p15:clr>
        </p15:guide>
        <p15:guide id="15" orient="horz" pos="12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9" y="260351"/>
            <a:ext cx="11161712" cy="431800"/>
          </a:xfrm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0007329" y="6609190"/>
            <a:ext cx="805775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97BFEAB3-7F6A-CA44-B728-F71FBE1EC8A7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13104" y="6609190"/>
            <a:ext cx="1081391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F28DA005-92B2-B64F-B1A7-9ECF42C9C4E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6" name="Line 20"/>
          <p:cNvSpPr>
            <a:spLocks noChangeShapeType="1"/>
          </p:cNvSpPr>
          <p:nvPr userDrawn="1"/>
        </p:nvSpPr>
        <p:spPr bwMode="auto">
          <a:xfrm>
            <a:off x="192088" y="692150"/>
            <a:ext cx="11736387" cy="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5000"/>
              </a:spcBef>
              <a:spcAft>
                <a:spcPct val="5000"/>
              </a:spcAft>
              <a:buFont typeface="Wingdings" pitchFamily="2" charset="2"/>
              <a:buChar char="§"/>
              <a:defRPr/>
            </a:pPr>
            <a:endParaRPr lang="ko-KR" altLang="en-US" sz="1100" b="1">
              <a:solidFill>
                <a:srgbClr val="000000"/>
              </a:solidFill>
            </a:endParaRPr>
          </a:p>
        </p:txBody>
      </p:sp>
      <p:pic>
        <p:nvPicPr>
          <p:cNvPr id="7" name="Picture 9" descr="CI"/>
          <p:cNvPicPr>
            <a:picLocks noChangeAspect="1" noChangeArrowheads="1"/>
          </p:cNvPicPr>
          <p:nvPr userDrawn="1"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263525" y="6557212"/>
            <a:ext cx="756286" cy="3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550863" y="873125"/>
            <a:ext cx="11090275" cy="2376486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2800"/>
            </a:lvl1pPr>
            <a:lvl2pPr marL="40640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800"/>
            </a:lvl2pPr>
            <a:lvl3pPr marL="62865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400"/>
            </a:lvl3pPr>
            <a:lvl4pPr marL="852488" indent="-233363">
              <a:tabLst/>
              <a:defRPr sz="1050"/>
            </a:lvl4pPr>
            <a:lvl5pPr marL="1074738" indent="-231775">
              <a:tabLst/>
              <a:defRPr sz="105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닝러ㅣㄴ아ㅓ린얼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sdfsdfjkioiojef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나이러니아러</a:t>
            </a:r>
            <a:r>
              <a:rPr kumimoji="1" lang="en-US" altLang="ko-KR" dirty="0"/>
              <a:t>	</a:t>
            </a:r>
          </a:p>
          <a:p>
            <a:pPr lvl="0"/>
            <a:r>
              <a:rPr kumimoji="1" lang="ko-KR" altLang="en-US" dirty="0"/>
              <a:t>스타일을 편집하려면 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스타일을 편집하려면 </a:t>
            </a:r>
            <a:r>
              <a:rPr kumimoji="1" lang="ko-KR" altLang="en-US" dirty="0" err="1"/>
              <a:t>ㄴㅇㄹㅇㄴㄹ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BBD28-DB51-FB44-8FD3-C610CB3BBA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0" y="6609190"/>
            <a:ext cx="7620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94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21" userDrawn="1">
          <p15:clr>
            <a:srgbClr val="FBAE40"/>
          </p15:clr>
        </p15:guide>
        <p15:guide id="4" pos="7559" userDrawn="1">
          <p15:clr>
            <a:srgbClr val="FBAE40"/>
          </p15:clr>
        </p15:guide>
        <p15:guide id="5" orient="horz" pos="164">
          <p15:clr>
            <a:srgbClr val="FBAE40"/>
          </p15:clr>
        </p15:guide>
        <p15:guide id="6" orient="horz" pos="4156">
          <p15:clr>
            <a:srgbClr val="FBAE40"/>
          </p15:clr>
        </p15:guide>
        <p15:guide id="7" orient="horz" pos="436">
          <p15:clr>
            <a:srgbClr val="FBAE40"/>
          </p15:clr>
        </p15:guide>
        <p15:guide id="8" orient="horz" pos="550" userDrawn="1">
          <p15:clr>
            <a:srgbClr val="FBAE40"/>
          </p15:clr>
        </p15:guide>
        <p15:guide id="9" orient="horz" pos="4065">
          <p15:clr>
            <a:srgbClr val="FBAE40"/>
          </p15:clr>
        </p15:guide>
        <p15:guide id="10" pos="234" userDrawn="1">
          <p15:clr>
            <a:srgbClr val="FBAE40"/>
          </p15:clr>
        </p15:guide>
        <p15:guide id="11" pos="347" userDrawn="1">
          <p15:clr>
            <a:srgbClr val="FBAE40"/>
          </p15:clr>
        </p15:guide>
        <p15:guide id="12" pos="7446" userDrawn="1">
          <p15:clr>
            <a:srgbClr val="FBAE40"/>
          </p15:clr>
        </p15:guide>
        <p15:guide id="13" pos="7333">
          <p15:clr>
            <a:srgbClr val="FBAE40"/>
          </p15:clr>
        </p15:guide>
        <p15:guide id="14" orient="horz" pos="1366" userDrawn="1">
          <p15:clr>
            <a:srgbClr val="FBAE40"/>
          </p15:clr>
        </p15:guide>
        <p15:guide id="15" orient="horz" pos="1239">
          <p15:clr>
            <a:srgbClr val="FBAE40"/>
          </p15:clr>
        </p15:guide>
        <p15:guide id="16" orient="horz" pos="66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9" y="260351"/>
            <a:ext cx="11161712" cy="431800"/>
          </a:xfrm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0007329" y="6609190"/>
            <a:ext cx="805775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7F96804C-E78A-C44D-8BE9-E75B9936473B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13104" y="6609190"/>
            <a:ext cx="1081391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F28DA005-92B2-B64F-B1A7-9ECF42C9C4E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6" name="Line 20"/>
          <p:cNvSpPr>
            <a:spLocks noChangeShapeType="1"/>
          </p:cNvSpPr>
          <p:nvPr userDrawn="1"/>
        </p:nvSpPr>
        <p:spPr bwMode="auto">
          <a:xfrm>
            <a:off x="192088" y="692150"/>
            <a:ext cx="11736387" cy="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5000"/>
              </a:spcBef>
              <a:spcAft>
                <a:spcPct val="5000"/>
              </a:spcAft>
              <a:buFont typeface="Wingdings" pitchFamily="2" charset="2"/>
              <a:buChar char="§"/>
              <a:defRPr/>
            </a:pPr>
            <a:endParaRPr lang="ko-KR" altLang="en-US" sz="1100" b="1">
              <a:solidFill>
                <a:srgbClr val="000000"/>
              </a:solidFill>
            </a:endParaRPr>
          </a:p>
        </p:txBody>
      </p:sp>
      <p:pic>
        <p:nvPicPr>
          <p:cNvPr id="7" name="Picture 9" descr="CI"/>
          <p:cNvPicPr>
            <a:picLocks noChangeAspect="1" noChangeArrowheads="1"/>
          </p:cNvPicPr>
          <p:nvPr userDrawn="1"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263525" y="6557212"/>
            <a:ext cx="756286" cy="3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내용 개체 틀 2"/>
          <p:cNvSpPr>
            <a:spLocks noGrp="1"/>
          </p:cNvSpPr>
          <p:nvPr>
            <p:ph idx="1" hasCustomPrompt="1"/>
          </p:nvPr>
        </p:nvSpPr>
        <p:spPr>
          <a:xfrm>
            <a:off x="550863" y="873125"/>
            <a:ext cx="5545137" cy="2376486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1800"/>
            </a:lvl1pPr>
            <a:lvl2pPr marL="40640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600"/>
            </a:lvl2pPr>
            <a:lvl3pPr marL="62865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400"/>
            </a:lvl3pPr>
            <a:lvl4pPr marL="852488" indent="-233363">
              <a:tabLst/>
              <a:defRPr sz="1050"/>
            </a:lvl4pPr>
            <a:lvl5pPr marL="1074738" indent="-231775">
              <a:tabLst/>
              <a:defRPr sz="105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닝러ㅣㄴ아ㅓ린얼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sdfsdfjkioiojef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나이러니아러</a:t>
            </a:r>
            <a:endParaRPr kumimoji="1" lang="en-US" altLang="ko-KR" dirty="0"/>
          </a:p>
          <a:p>
            <a:pPr lvl="0"/>
            <a:r>
              <a:rPr kumimoji="1" lang="ko-KR" altLang="en-US" dirty="0" err="1"/>
              <a:t>다음단랴</a:t>
            </a:r>
            <a:r>
              <a:rPr kumimoji="1" lang="ko-KR" altLang="en-US" dirty="0"/>
              <a:t> 스타일을 편집하려면 </a:t>
            </a:r>
            <a:endParaRPr kumimoji="1" lang="en-US" altLang="ko-KR" dirty="0"/>
          </a:p>
          <a:p>
            <a:pPr lvl="0"/>
            <a:r>
              <a:rPr kumimoji="1" lang="ko-KR" altLang="en-US" dirty="0" err="1"/>
              <a:t>푸하하</a:t>
            </a:r>
            <a:r>
              <a:rPr kumimoji="1" lang="ko-KR" altLang="en-US" dirty="0"/>
              <a:t> 스타일을 편집하려면 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90A6291-9464-6E44-B983-DA032F9693D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873125"/>
            <a:ext cx="5545137" cy="2376486"/>
          </a:xfrm>
        </p:spPr>
        <p:txBody>
          <a:bodyPr lIns="9000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1800"/>
            </a:lvl1pPr>
            <a:lvl2pPr marL="40640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600"/>
            </a:lvl2pPr>
            <a:lvl3pPr marL="628650" indent="-2222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400"/>
            </a:lvl3pPr>
            <a:lvl4pPr marL="852488" indent="-233363">
              <a:tabLst/>
              <a:defRPr sz="1050"/>
            </a:lvl4pPr>
            <a:lvl5pPr marL="1074738" indent="-231775">
              <a:tabLst/>
              <a:defRPr sz="105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닝러ㅣㄴ아ㅓ린얼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sdfsdfjkioiojef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나이러니아러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F724F3-7278-784C-AE42-B717A49E45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0" y="6609190"/>
            <a:ext cx="7620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21">
          <p15:clr>
            <a:srgbClr val="FBAE40"/>
          </p15:clr>
        </p15:guide>
        <p15:guide id="4" pos="7559">
          <p15:clr>
            <a:srgbClr val="FBAE40"/>
          </p15:clr>
        </p15:guide>
        <p15:guide id="5" orient="horz" pos="164">
          <p15:clr>
            <a:srgbClr val="FBAE40"/>
          </p15:clr>
        </p15:guide>
        <p15:guide id="6" orient="horz" pos="4156">
          <p15:clr>
            <a:srgbClr val="FBAE40"/>
          </p15:clr>
        </p15:guide>
        <p15:guide id="7" orient="horz" pos="436">
          <p15:clr>
            <a:srgbClr val="FBAE40"/>
          </p15:clr>
        </p15:guide>
        <p15:guide id="8" orient="horz" pos="550">
          <p15:clr>
            <a:srgbClr val="FBAE40"/>
          </p15:clr>
        </p15:guide>
        <p15:guide id="9" orient="horz" pos="4065">
          <p15:clr>
            <a:srgbClr val="FBAE40"/>
          </p15:clr>
        </p15:guide>
        <p15:guide id="10" pos="234">
          <p15:clr>
            <a:srgbClr val="FBAE40"/>
          </p15:clr>
        </p15:guide>
        <p15:guide id="11" pos="347">
          <p15:clr>
            <a:srgbClr val="FBAE40"/>
          </p15:clr>
        </p15:guide>
        <p15:guide id="12" pos="7446">
          <p15:clr>
            <a:srgbClr val="FBAE40"/>
          </p15:clr>
        </p15:guide>
        <p15:guide id="13" pos="7333">
          <p15:clr>
            <a:srgbClr val="FBAE40"/>
          </p15:clr>
        </p15:guide>
        <p15:guide id="14" orient="horz" pos="1366">
          <p15:clr>
            <a:srgbClr val="FBAE40"/>
          </p15:clr>
        </p15:guide>
        <p15:guide id="15" orient="horz" pos="1239">
          <p15:clr>
            <a:srgbClr val="FBAE40"/>
          </p15:clr>
        </p15:guide>
        <p15:guide id="16" orient="horz" pos="66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" y="2062874"/>
            <a:ext cx="12192000" cy="117686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E7685B-0194-D249-8A1D-701F1207D311}"/>
              </a:ext>
            </a:extLst>
          </p:cNvPr>
          <p:cNvSpPr/>
          <p:nvPr userDrawn="1"/>
        </p:nvSpPr>
        <p:spPr>
          <a:xfrm>
            <a:off x="2480733" y="3603281"/>
            <a:ext cx="7230534" cy="3297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9F708-FFC3-D940-AC5E-29A013F6FE2B}"/>
              </a:ext>
            </a:extLst>
          </p:cNvPr>
          <p:cNvSpPr/>
          <p:nvPr userDrawn="1"/>
        </p:nvSpPr>
        <p:spPr>
          <a:xfrm>
            <a:off x="2480733" y="3504798"/>
            <a:ext cx="7230534" cy="2122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부제 2">
            <a:extLst>
              <a:ext uri="{FF2B5EF4-FFF2-40B4-BE49-F238E27FC236}">
                <a16:creationId xmlns:a16="http://schemas.microsoft.com/office/drawing/2014/main" id="{C9870AA5-DA3B-224A-8B7F-6D69DA9ED8B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0" y="4275580"/>
            <a:ext cx="12192000" cy="98222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D8E30-F87B-224A-89B4-290683EC8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00" y="6609190"/>
            <a:ext cx="76200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48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37D-B9AD-334E-9A4D-CA1E8BC3BE0C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i="1"/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50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E9E5-5B1D-BF46-943E-2B68029991FB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59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B07D5-8CA4-B842-AA55-24E0974FF70F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032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04ADB-30FB-9D4B-8EE9-45661726E439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410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BB812-E8CA-4E41-8C67-7635832C183C}" type="datetime1">
              <a:rPr kumimoji="1" lang="en-US" altLang="ko-KR" smtClean="0"/>
              <a:t>7/26/21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0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62" r:id="rId3"/>
    <p:sldLayoutId id="2147483664" r:id="rId4"/>
    <p:sldLayoutId id="2147483665" r:id="rId5"/>
    <p:sldLayoutId id="2147483649" r:id="rId6"/>
    <p:sldLayoutId id="2147483660" r:id="rId7"/>
    <p:sldLayoutId id="2147483650" r:id="rId8"/>
    <p:sldLayoutId id="2147483652" r:id="rId9"/>
    <p:sldLayoutId id="2147483653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docs.aws.amazon.com/cli/latest/userguide/install-cliv2-mac.html#cliv2-mac-install-cm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aws.amazon.com/elastictranscoder/latest/developerguide/system-preset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ko_kr/lambda/latest/dg/with-s3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" Target="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slide" Target="slide48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hnvansickle.com/ffmpeg/" TargetMode="External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ws.amazon.com/ko_kr/lambda/latest/dg/gettingstarted-limits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uth0.com/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slide" Target="slide5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initializ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uth0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8.png"/><Relationship Id="rId4" Type="http://schemas.openxmlformats.org/officeDocument/2006/relationships/hyperlink" Target="https://auth0.com/docs/users/user-account-linki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lesscalc.com/" TargetMode="External"/><Relationship Id="rId2" Type="http://schemas.openxmlformats.org/officeDocument/2006/relationships/hyperlink" Target="https://aws.amazon.com/ko/lambda/pricin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hyperlink" Target="https://www.slideshare.net/AmazonWebServices/optimizing-your-serverless-applications-srv401r2-aws-reinvent-2018" TargetMode="External"/><Relationship Id="rId4" Type="http://schemas.openxmlformats.org/officeDocument/2006/relationships/hyperlink" Target="https://aws.amazon.com/ko/api-gateway/pricing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hyperlink" Target="https://docs.aws.amazon.com/ko_kr/apigateway/latest/developerguide/http-api-vs-re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44F6F-497E-2443-B7E3-414497E9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      AWS Lambda </a:t>
            </a:r>
            <a:r>
              <a:rPr kumimoji="1" lang="ko-KR" altLang="en-US" dirty="0"/>
              <a:t>쉽게 만나보기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3FAC53-5900-FA45-9555-59C52EA10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dirty="0"/>
              <a:t>Jul 2021, Cloud</a:t>
            </a:r>
            <a:r>
              <a:rPr kumimoji="1" lang="ko-KR" altLang="en-US" sz="1800" dirty="0"/>
              <a:t>팀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이지호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C2E540-446C-8B47-8F88-25138894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33" y="2513260"/>
            <a:ext cx="698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7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36-126F-2445-94D7-BAFB9AD2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Solution of Architecture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66F92-6EB9-A84A-AC77-082AA6BBD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Messaging Pattern - Multiple</a:t>
            </a:r>
          </a:p>
          <a:p>
            <a:pPr lvl="1"/>
            <a:r>
              <a:rPr lang="ko-KR" altLang="en-US" dirty="0"/>
              <a:t>여러 발신자를 수용하고</a:t>
            </a:r>
            <a:r>
              <a:rPr lang="en-US" altLang="ko-KR" dirty="0"/>
              <a:t>, SQS</a:t>
            </a:r>
            <a:r>
              <a:rPr lang="ko-KR" altLang="en-US" dirty="0"/>
              <a:t>의 </a:t>
            </a:r>
            <a:r>
              <a:rPr lang="en-US" altLang="ko-KR" dirty="0"/>
              <a:t>Topic</a:t>
            </a:r>
            <a:r>
              <a:rPr lang="ko-KR" altLang="en-US" dirty="0" err="1"/>
              <a:t>를</a:t>
            </a:r>
            <a:r>
              <a:rPr lang="ko-KR" altLang="en-US" dirty="0"/>
              <a:t> 활용하여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Filter</a:t>
            </a:r>
            <a:r>
              <a:rPr lang="ko-KR" altLang="en-US" dirty="0"/>
              <a:t>처리 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Lambda</a:t>
            </a:r>
            <a:r>
              <a:rPr lang="ko-KR" altLang="en-US" dirty="0"/>
              <a:t>와 결합하여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Dead Letter Message</a:t>
            </a:r>
            <a:r>
              <a:rPr lang="ko-KR" altLang="en-US" dirty="0"/>
              <a:t>의 처리 또는 </a:t>
            </a:r>
            <a:r>
              <a:rPr lang="en-US" altLang="ko-KR" dirty="0"/>
              <a:t>Message Ordering</a:t>
            </a:r>
            <a:r>
              <a:rPr lang="ko-KR" altLang="en-US" dirty="0"/>
              <a:t>을 구현할 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420FD8-A2AA-7745-8D3A-912CE53A59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/>
              <a:t>Priority Queue Pattern</a:t>
            </a:r>
          </a:p>
          <a:p>
            <a:pPr lvl="1"/>
            <a:r>
              <a:rPr lang="ko-KR" altLang="en-US" dirty="0" err="1"/>
              <a:t>메세지의</a:t>
            </a:r>
            <a:r>
              <a:rPr lang="ko-KR" altLang="en-US" dirty="0"/>
              <a:t> 처리 방법</a:t>
            </a:r>
            <a:r>
              <a:rPr lang="en-US" altLang="ko-KR" dirty="0"/>
              <a:t>,</a:t>
            </a:r>
            <a:r>
              <a:rPr lang="ko-KR" altLang="en-US" dirty="0"/>
              <a:t> 시기의 제어 뿐만 아니라 전체 시스템차원의 </a:t>
            </a:r>
            <a:r>
              <a:rPr lang="en-US" altLang="ko-KR" dirty="0"/>
              <a:t>Priority</a:t>
            </a:r>
            <a:r>
              <a:rPr lang="ko-KR" altLang="en-US" dirty="0"/>
              <a:t>와 서로 다른 처리를 할 수도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복잡한 구성은 지양하고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Priority</a:t>
            </a:r>
            <a:r>
              <a:rPr lang="ko-KR" altLang="en-US" dirty="0"/>
              <a:t>에 대한 구현으로 주로 사용한다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CDC8C-4121-4F41-8893-915C2377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708921"/>
            <a:ext cx="5533104" cy="3025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F8E7A7-119F-274B-A730-4639A732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84" y="2708921"/>
            <a:ext cx="5371176" cy="34552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7230-A015-F641-BB13-2F38612F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009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36-126F-2445-94D7-BAFB9AD2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Solution of Architecture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66F92-6EB9-A84A-AC77-082AA6BBD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Fan-Out Pattern</a:t>
            </a:r>
          </a:p>
          <a:p>
            <a:pPr lvl="1"/>
            <a:r>
              <a:rPr lang="en-US" altLang="ko-KR" dirty="0"/>
              <a:t>AWS</a:t>
            </a:r>
            <a:r>
              <a:rPr lang="ko-KR" altLang="en-US" dirty="0"/>
              <a:t>에서는 익숙하고</a:t>
            </a:r>
            <a:r>
              <a:rPr lang="en-US" altLang="ko-KR" dirty="0"/>
              <a:t>,</a:t>
            </a:r>
            <a:r>
              <a:rPr lang="ko-KR" altLang="en-US" dirty="0"/>
              <a:t> 흔한 패턴이다</a:t>
            </a:r>
            <a:r>
              <a:rPr lang="en-US" altLang="ko-KR" dirty="0"/>
              <a:t>.</a:t>
            </a:r>
            <a:r>
              <a:rPr lang="ko-KR" altLang="en-US" dirty="0"/>
              <a:t> 보통 </a:t>
            </a:r>
            <a:r>
              <a:rPr lang="en-US" altLang="ko-KR" dirty="0"/>
              <a:t>SNS Topic</a:t>
            </a:r>
            <a:r>
              <a:rPr lang="ko-KR" altLang="en-US" dirty="0"/>
              <a:t>에 </a:t>
            </a:r>
            <a:r>
              <a:rPr lang="en-US" altLang="ko-KR" dirty="0"/>
              <a:t>Message</a:t>
            </a:r>
            <a:r>
              <a:rPr lang="ko-KR" altLang="en-US" dirty="0"/>
              <a:t>가 추가되고</a:t>
            </a:r>
            <a:r>
              <a:rPr lang="en-US" altLang="ko-KR" dirty="0"/>
              <a:t>,</a:t>
            </a:r>
            <a:r>
              <a:rPr lang="ko-KR" altLang="en-US" dirty="0"/>
              <a:t> 이에 대한 </a:t>
            </a:r>
            <a:r>
              <a:rPr lang="en-US" altLang="ko-KR" dirty="0"/>
              <a:t>Trigger Action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Lambda Function</a:t>
            </a:r>
            <a:r>
              <a:rPr lang="ko-KR" altLang="en-US" dirty="0"/>
              <a:t>을 호출한다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여러</a:t>
            </a:r>
            <a:r>
              <a:rPr lang="en-US" altLang="ko-KR" dirty="0"/>
              <a:t> Lambda Function</a:t>
            </a:r>
            <a:r>
              <a:rPr lang="ko-KR" altLang="en-US" dirty="0"/>
              <a:t> 및 </a:t>
            </a:r>
            <a:r>
              <a:rPr lang="en-US" altLang="ko-KR" dirty="0"/>
              <a:t>SQS, </a:t>
            </a:r>
            <a:r>
              <a:rPr lang="en-US" altLang="ko-KR" dirty="0" err="1"/>
              <a:t>eMail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 등 다른 서비스와 자원을 동시에 호출하는데 유용하다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Event Driven Architecture</a:t>
            </a:r>
            <a:r>
              <a:rPr lang="ko-KR" altLang="en-US" dirty="0"/>
              <a:t>와 </a:t>
            </a:r>
            <a:r>
              <a:rPr lang="en-US" altLang="ko-KR" dirty="0"/>
              <a:t>Parallel Processing</a:t>
            </a:r>
            <a:r>
              <a:rPr lang="ko-KR" altLang="en-US" dirty="0"/>
              <a:t>의 효과적인 방법이다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420FD8-A2AA-7745-8D3A-912CE53A59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u="sng" dirty="0"/>
              <a:t>Pipe &amp; Filter Pattern</a:t>
            </a:r>
          </a:p>
          <a:p>
            <a:pPr lvl="1"/>
            <a:r>
              <a:rPr lang="ko-KR" altLang="en-US" dirty="0"/>
              <a:t>결과를 얻기 위해 여러 단계의 작업이 하나의 의미로 구성되어 일련의 관리 가능한 서비스단위로 구성한다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데이터의 변환</a:t>
            </a:r>
            <a:r>
              <a:rPr lang="en-US" altLang="ko-KR" dirty="0"/>
              <a:t>,</a:t>
            </a:r>
            <a:r>
              <a:rPr lang="ko-KR" altLang="en-US" dirty="0"/>
              <a:t>처리를 위한 </a:t>
            </a:r>
            <a:r>
              <a:rPr lang="en-US" altLang="ko-KR" dirty="0"/>
              <a:t>Filter</a:t>
            </a:r>
            <a:r>
              <a:rPr lang="ko-KR" altLang="en-US" dirty="0"/>
              <a:t>와 다음 구성요소로 데이터를 전달하는 </a:t>
            </a:r>
            <a:r>
              <a:rPr lang="en-US" altLang="ko-KR" dirty="0"/>
              <a:t>Pipe</a:t>
            </a:r>
            <a:r>
              <a:rPr lang="ko-KR" altLang="en-US" dirty="0"/>
              <a:t>로 구성된다</a:t>
            </a:r>
            <a:r>
              <a:rPr lang="en-US" altLang="ko-KR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670E3-6CEF-6440-A0C9-22A1BA44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3427640"/>
            <a:ext cx="5365749" cy="3025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F2A8EC-E8CE-3B42-80AF-B7614EE0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9" y="2583495"/>
            <a:ext cx="5365749" cy="2356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406E59-5E6E-5E43-B032-E722964B6267}"/>
              </a:ext>
            </a:extLst>
          </p:cNvPr>
          <p:cNvSpPr txBox="1"/>
          <p:nvPr/>
        </p:nvSpPr>
        <p:spPr>
          <a:xfrm>
            <a:off x="6317162" y="5433659"/>
            <a:ext cx="5282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모든 </a:t>
            </a:r>
            <a:r>
              <a:rPr lang="en-US" altLang="ko-KR" sz="1200" dirty="0"/>
              <a:t>Function</a:t>
            </a:r>
            <a:r>
              <a:rPr lang="ko-KR" altLang="en-US" sz="1200" dirty="0"/>
              <a:t>에 해당 되지만</a:t>
            </a:r>
            <a:r>
              <a:rPr lang="en-US" altLang="ko-KR" sz="1200" dirty="0"/>
              <a:t>,</a:t>
            </a:r>
            <a:r>
              <a:rPr lang="ko-KR" altLang="en-US" sz="1200" dirty="0"/>
              <a:t> 특히 </a:t>
            </a:r>
            <a:r>
              <a:rPr lang="en-US" altLang="ko-KR" sz="1200" dirty="0"/>
              <a:t>Pipe &amp; Filter Pattern</a:t>
            </a:r>
            <a:r>
              <a:rPr lang="ko-KR" altLang="en-US" sz="1200" dirty="0"/>
              <a:t>은 아래의 조건이 만족되어야 하며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Compute-as-Glue</a:t>
            </a:r>
            <a:r>
              <a:rPr lang="ko-KR" altLang="en-US" sz="1200" dirty="0"/>
              <a:t> </a:t>
            </a:r>
            <a:r>
              <a:rPr lang="en-US" altLang="ko-KR" sz="1200" dirty="0"/>
              <a:t>Architecture</a:t>
            </a:r>
            <a:r>
              <a:rPr lang="ko-KR" altLang="en-US" sz="1200" dirty="0"/>
              <a:t>의 전형이다</a:t>
            </a:r>
            <a:r>
              <a:rPr lang="en-US" altLang="ko-KR" sz="1200" dirty="0"/>
              <a:t>.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Function</a:t>
            </a:r>
            <a:r>
              <a:rPr lang="ko-KR" altLang="en-US" sz="1200" dirty="0"/>
              <a:t>은 </a:t>
            </a:r>
            <a:r>
              <a:rPr lang="en-US" altLang="ko-KR" sz="1200" dirty="0"/>
              <a:t>Single Responsibility Principle</a:t>
            </a:r>
            <a:r>
              <a:rPr lang="ko-KR" altLang="en-US" sz="1200" dirty="0"/>
              <a:t>을 따르며</a:t>
            </a:r>
            <a:r>
              <a:rPr lang="en-US" altLang="ko-KR" sz="1200" dirty="0"/>
              <a:t>,</a:t>
            </a:r>
            <a:r>
              <a:rPr lang="ko-KR" altLang="en-US" sz="1200" dirty="0"/>
              <a:t> 주어진 입력에 대해 일관된 출력을 생성해야 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Function</a:t>
            </a:r>
            <a:r>
              <a:rPr lang="ko-KR" altLang="en-US" sz="1200" dirty="0"/>
              <a:t>은 명확하게 정의된 입</a:t>
            </a:r>
            <a:r>
              <a:rPr lang="en-US" altLang="ko-KR" sz="1200" dirty="0"/>
              <a:t>/</a:t>
            </a:r>
            <a:r>
              <a:rPr lang="ko-KR" altLang="en-US" sz="1200" dirty="0"/>
              <a:t>출력 </a:t>
            </a:r>
            <a:r>
              <a:rPr lang="en-US" altLang="ko-KR" sz="1200" dirty="0"/>
              <a:t>Interface</a:t>
            </a:r>
            <a:r>
              <a:rPr lang="ko-KR" altLang="en-US" sz="1200" dirty="0"/>
              <a:t>로 정의 되어야 한다</a:t>
            </a:r>
            <a:r>
              <a:rPr lang="en-US" altLang="ko-KR" sz="1200" dirty="0"/>
              <a:t>. 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81E77-5158-614D-9E87-73791D71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438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AB2-70AD-354A-BE6E-5D86214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Lambda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727AD-482F-1549-8E13-31DE59FAA4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Mini Video Transcoding &amp; Play Service</a:t>
            </a:r>
          </a:p>
        </p:txBody>
      </p:sp>
    </p:spTree>
    <p:extLst>
      <p:ext uri="{BB962C8B-B14F-4D97-AF65-F5344CB8AC3E}">
        <p14:creationId xmlns:p14="http://schemas.microsoft.com/office/powerpoint/2010/main" val="132062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49113-2F42-2B40-B537-1BF86E3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1" y="850900"/>
            <a:ext cx="11233151" cy="1576512"/>
          </a:xfrm>
        </p:spPr>
        <p:txBody>
          <a:bodyPr/>
          <a:lstStyle/>
          <a:p>
            <a:r>
              <a:rPr kumimoji="1" lang="en-US" altLang="ko-Kore-KR" b="1" dirty="0"/>
              <a:t>Service Concept</a:t>
            </a:r>
          </a:p>
          <a:p>
            <a:pPr lvl="1"/>
            <a:r>
              <a:rPr kumimoji="1" lang="en-US" altLang="ko-Kore-KR" dirty="0"/>
              <a:t>(Common </a:t>
            </a:r>
            <a:r>
              <a:rPr kumimoji="1" lang="en-US" altLang="ko-Kore-KR" dirty="0" err="1"/>
              <a:t>devops</a:t>
            </a:r>
            <a:r>
              <a:rPr kumimoji="1" lang="en-US" altLang="ko-Kore-KR" dirty="0"/>
              <a:t>) git, </a:t>
            </a:r>
            <a:r>
              <a:rPr kumimoji="1" lang="en-US" altLang="ko-Kore-KR" dirty="0" err="1"/>
              <a:t>node.js</a:t>
            </a:r>
            <a:r>
              <a:rPr kumimoji="1" lang="en-US" altLang="ko-Kore-KR" dirty="0"/>
              <a:t> WebApp, </a:t>
            </a:r>
            <a:r>
              <a:rPr kumimoji="1" lang="en-US" altLang="ko-Kore-KR" dirty="0" err="1"/>
              <a:t>npm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VSCode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ffmpeg</a:t>
            </a:r>
            <a:r>
              <a:rPr kumimoji="1" lang="en-US" altLang="ko-Kore-KR" dirty="0"/>
              <a:t>, IAM</a:t>
            </a:r>
          </a:p>
          <a:p>
            <a:pPr lvl="1"/>
            <a:r>
              <a:rPr kumimoji="1" lang="en-US" altLang="ko-Kore-KR" dirty="0"/>
              <a:t>(A) </a:t>
            </a:r>
            <a:r>
              <a:rPr kumimoji="1" lang="ko-KR" altLang="en-US" dirty="0"/>
              <a:t>비디오 </a:t>
            </a:r>
            <a:r>
              <a:rPr kumimoji="1" lang="en-US" altLang="ko-KR" dirty="0"/>
              <a:t>upload, </a:t>
            </a:r>
            <a:r>
              <a:rPr kumimoji="1" lang="ko-KR" altLang="en-US" dirty="0"/>
              <a:t>자동</a:t>
            </a:r>
            <a:r>
              <a:rPr kumimoji="1" lang="en-US" altLang="ko-Kore-KR" dirty="0"/>
              <a:t> Transcoding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변환된 </a:t>
            </a:r>
            <a:r>
              <a:rPr kumimoji="1" lang="en-US" altLang="ko-KR" dirty="0"/>
              <a:t>Video </a:t>
            </a:r>
            <a:r>
              <a:rPr kumimoji="1" lang="ko-KR" altLang="en-US" dirty="0" err="1"/>
              <a:t>재생확인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: S3+Transcoder+Lambda+SNS</a:t>
            </a:r>
          </a:p>
          <a:p>
            <a:pPr lvl="1"/>
            <a:r>
              <a:rPr kumimoji="1" lang="en-US" altLang="ko-Kore-KR" dirty="0"/>
              <a:t>(B) Auth0</a:t>
            </a:r>
            <a:r>
              <a:rPr kumimoji="1" lang="en-US" altLang="ko-Kore-KR" baseline="30000" dirty="0"/>
              <a:t>(3rd Party OpenID Service)</a:t>
            </a:r>
            <a:r>
              <a:rPr kumimoji="1" lang="ko-KR" altLang="en-US" dirty="0"/>
              <a:t>연동 </a:t>
            </a:r>
            <a:r>
              <a:rPr kumimoji="1" lang="ko-KR" altLang="en-US" dirty="0" err="1"/>
              <a:t>사용자인증</a:t>
            </a:r>
            <a:r>
              <a:rPr kumimoji="1" lang="ko-KR" altLang="en-US" dirty="0"/>
              <a:t> </a:t>
            </a:r>
            <a:r>
              <a:rPr kumimoji="1" lang="en-US" altLang="ko-KR" dirty="0"/>
              <a:t>WebApp,</a:t>
            </a:r>
            <a:r>
              <a:rPr kumimoji="1" lang="en-US" altLang="ko-Kore-KR" dirty="0"/>
              <a:t> User Profile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WebApp+Auth0 + </a:t>
            </a:r>
            <a:r>
              <a:rPr kumimoji="1" lang="en-US" altLang="ko-Kore-KR" dirty="0" err="1"/>
              <a:t>APIGW+Lambda</a:t>
            </a:r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marL="184150" lvl="1" indent="0">
              <a:buNone/>
            </a:pPr>
            <a:endParaRPr kumimoji="1" lang="en-US" altLang="ko-Kore-KR" dirty="0"/>
          </a:p>
          <a:p>
            <a:pPr lvl="1"/>
            <a:r>
              <a:rPr kumimoji="1" lang="en-US" altLang="ko-Kore-KR" dirty="0"/>
              <a:t>Next, more :</a:t>
            </a:r>
          </a:p>
          <a:p>
            <a:pPr lvl="2"/>
            <a:r>
              <a:rPr kumimoji="1" lang="en-US" altLang="ko-Kore-KR" dirty="0"/>
              <a:t>Lambda</a:t>
            </a:r>
            <a:r>
              <a:rPr kumimoji="1" lang="ko-KR" altLang="en-US" dirty="0"/>
              <a:t> 상세 살펴 보기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다양한 </a:t>
            </a:r>
            <a:r>
              <a:rPr kumimoji="1" lang="en-US" altLang="ko-KR" dirty="0"/>
              <a:t>Pattern, </a:t>
            </a:r>
            <a:r>
              <a:rPr kumimoji="1" lang="ko-KR" altLang="en-US" dirty="0"/>
              <a:t>단위</a:t>
            </a:r>
            <a:r>
              <a:rPr kumimoji="1" lang="en-US" altLang="ko-KR" dirty="0"/>
              <a:t>/</a:t>
            </a:r>
            <a:r>
              <a:rPr kumimoji="1" lang="ko-KR" altLang="en-US" dirty="0"/>
              <a:t>부하테스트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/>
              <a:t>DynamoDB</a:t>
            </a:r>
            <a:r>
              <a:rPr kumimoji="1" lang="ko-KR" altLang="en-US" dirty="0"/>
              <a:t>에 남기기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다양한 </a:t>
            </a:r>
            <a:r>
              <a:rPr kumimoji="1" lang="en-US" altLang="ko-KR" dirty="0"/>
              <a:t>Event</a:t>
            </a:r>
            <a:r>
              <a:rPr kumimoji="1" lang="ko-KR" altLang="en-US" dirty="0"/>
              <a:t>처리</a:t>
            </a:r>
            <a:endParaRPr kumimoji="1" lang="en-US" altLang="ko-KR" dirty="0"/>
          </a:p>
          <a:p>
            <a:pPr lvl="2"/>
            <a:r>
              <a:rPr kumimoji="1" lang="en-US" altLang="ko-Kore-KR" dirty="0"/>
              <a:t>APIGW </a:t>
            </a:r>
            <a:r>
              <a:rPr kumimoji="1" lang="ko-KR" altLang="en-US" dirty="0"/>
              <a:t>상세 살펴 보기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다양한 </a:t>
            </a:r>
            <a:r>
              <a:rPr kumimoji="1" lang="en-US" altLang="ko-KR" dirty="0"/>
              <a:t>Method, Return Response, APIGW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Stage), </a:t>
            </a:r>
            <a:r>
              <a:rPr kumimoji="1" lang="ko-KR" altLang="en-US" dirty="0"/>
              <a:t>다양한 </a:t>
            </a:r>
            <a:r>
              <a:rPr kumimoji="1" lang="en-US" altLang="ko-KR" dirty="0"/>
              <a:t>Event</a:t>
            </a:r>
            <a:r>
              <a:rPr kumimoji="1" lang="ko-KR" altLang="en-US" dirty="0"/>
              <a:t>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WebApp</a:t>
            </a:r>
            <a:r>
              <a:rPr kumimoji="1" lang="ko-KR" altLang="en-US" dirty="0"/>
              <a:t> 완성</a:t>
            </a:r>
            <a:endParaRPr kumimoji="1" lang="en-US" altLang="ko-KR" dirty="0"/>
          </a:p>
          <a:p>
            <a:pPr lvl="2"/>
            <a:r>
              <a:rPr kumimoji="1" lang="en-US" altLang="ko-Kore-KR" dirty="0"/>
              <a:t>S3</a:t>
            </a:r>
            <a:r>
              <a:rPr kumimoji="1" lang="ko-KR" altLang="en-US" dirty="0"/>
              <a:t>의 확장 </a:t>
            </a:r>
            <a:r>
              <a:rPr kumimoji="1" lang="en-US" altLang="ko-KR" baseline="30000" dirty="0"/>
              <a:t>(</a:t>
            </a:r>
            <a:r>
              <a:rPr kumimoji="1" lang="ko-KR" altLang="en-US" baseline="30000" dirty="0"/>
              <a:t>다양한 스토리지</a:t>
            </a:r>
            <a:r>
              <a:rPr kumimoji="1" lang="en-US" altLang="ko-KR" baseline="30000" dirty="0"/>
              <a:t>,</a:t>
            </a:r>
            <a:r>
              <a:rPr kumimoji="1" lang="ko-KR" altLang="en-US" baseline="30000" dirty="0"/>
              <a:t> </a:t>
            </a:r>
            <a:r>
              <a:rPr kumimoji="1" lang="en-US" altLang="ko-KR" baseline="30000" dirty="0"/>
              <a:t>Object Life Cycle,</a:t>
            </a:r>
            <a:r>
              <a:rPr kumimoji="1" lang="ko-KR" altLang="en-US" baseline="30000" dirty="0"/>
              <a:t> </a:t>
            </a:r>
            <a:r>
              <a:rPr kumimoji="1" lang="en-US" altLang="ko-KR" baseline="30000" dirty="0"/>
              <a:t>Acceleration,</a:t>
            </a:r>
            <a:r>
              <a:rPr kumimoji="1" lang="ko-KR" altLang="en-US" baseline="30000" dirty="0"/>
              <a:t> </a:t>
            </a:r>
            <a:r>
              <a:rPr kumimoji="1" lang="en-US" altLang="ko-KR" baseline="30000" dirty="0"/>
              <a:t>Web Hosting), </a:t>
            </a:r>
            <a:r>
              <a:rPr kumimoji="1" lang="en-US" altLang="ko-Kore-KR" dirty="0"/>
              <a:t>Firebase</a:t>
            </a:r>
            <a:r>
              <a:rPr kumimoji="1" lang="ko-KR" altLang="en-US" dirty="0"/>
              <a:t>의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확장 </a:t>
            </a:r>
            <a:r>
              <a:rPr kumimoji="1" lang="en-US" altLang="ko-KR" baseline="30000" dirty="0"/>
              <a:t>(Database, Auth, Messaging, Storage, Hosting)</a:t>
            </a:r>
          </a:p>
          <a:p>
            <a:pPr lvl="2"/>
            <a:r>
              <a:rPr kumimoji="1" lang="en-US" altLang="ko-KR" dirty="0"/>
              <a:t>SAM &amp; CloudFormation, Error Handling, Monitoring, Step Function, Preview Transcoding</a:t>
            </a:r>
          </a:p>
          <a:p>
            <a:pPr lvl="1"/>
            <a:endParaRPr kumimoji="1" lang="en-US" altLang="ko-Kore-KR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B9B720B-57C7-2B4A-A79B-06C5190E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Toy Lambda Project : Video Transcoding &amp; Play Service</a:t>
            </a:r>
            <a:endParaRPr kumimoji="1" lang="ko-Kore-KR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4FA86DA-8BBD-2242-A06A-1CBF9AD95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559501"/>
            <a:ext cx="4622850" cy="13837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47DE1C-7147-6B46-8CB4-75C5562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94" y="2575930"/>
            <a:ext cx="4622850" cy="13679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DDA5C-AE14-AF43-9BB7-9124B4F5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69375-271A-AA43-AF5F-19697DA03A65}"/>
              </a:ext>
            </a:extLst>
          </p:cNvPr>
          <p:cNvSpPr txBox="1"/>
          <p:nvPr/>
        </p:nvSpPr>
        <p:spPr>
          <a:xfrm>
            <a:off x="3038232" y="3943212"/>
            <a:ext cx="7234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Dev.A</a:t>
            </a:r>
            <a:r>
              <a:rPr lang="en-US" altLang="ko-KR" sz="1100" dirty="0"/>
              <a:t>                                                                                                      </a:t>
            </a:r>
            <a:r>
              <a:rPr lang="en-US" altLang="ko-KR" sz="1100" dirty="0" err="1"/>
              <a:t>Dev.B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55419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08B3-5ACD-A341-82E8-33A1CDFF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Toy Lambda Project : Video Transcoding &amp; Play Service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51A32-F1AC-7F48-82D9-96B8AF96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Service Demo</a:t>
            </a:r>
          </a:p>
          <a:p>
            <a:pPr lvl="1"/>
            <a:r>
              <a:rPr kumimoji="1" lang="en-US" altLang="ko-Kore-KR" dirty="0"/>
              <a:t>(Common) AWS </a:t>
            </a:r>
            <a:r>
              <a:rPr kumimoji="1" lang="ko-KR" altLang="en-US" dirty="0"/>
              <a:t>환경 준비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Project Repository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pPr lvl="2"/>
            <a:r>
              <a:rPr kumimoji="1" lang="en-US" altLang="ko-Kore-KR" dirty="0"/>
              <a:t>AWS : IAM, S3, Transcoder </a:t>
            </a:r>
          </a:p>
          <a:p>
            <a:pPr lvl="2"/>
            <a:r>
              <a:rPr kumimoji="1" lang="en-US" altLang="ko-Kore-KR" dirty="0"/>
              <a:t>Apps Repository</a:t>
            </a:r>
            <a:r>
              <a:rPr kumimoji="1" lang="en-US" altLang="ko-KR" dirty="0"/>
              <a:t>, Local </a:t>
            </a:r>
            <a:r>
              <a:rPr kumimoji="1" lang="ko-KR" altLang="en-US" dirty="0"/>
              <a:t>개발환경</a:t>
            </a:r>
            <a:r>
              <a:rPr kumimoji="1" lang="en-US" altLang="ko-Kore-KR" dirty="0"/>
              <a:t> </a:t>
            </a:r>
          </a:p>
          <a:p>
            <a:pPr lvl="2"/>
            <a:endParaRPr kumimoji="1" lang="en-US" altLang="ko-Kore-KR" dirty="0"/>
          </a:p>
          <a:p>
            <a:pPr marL="406400" lvl="2" indent="0">
              <a:buNone/>
            </a:pPr>
            <a:endParaRPr kumimoji="1" lang="en-US" altLang="ko-Kore-KR" dirty="0"/>
          </a:p>
          <a:p>
            <a:pPr lvl="1"/>
            <a:r>
              <a:rPr kumimoji="1" lang="en-US" altLang="ko-Kore-KR" dirty="0"/>
              <a:t>(</a:t>
            </a:r>
            <a:r>
              <a:rPr kumimoji="1" lang="en-US" altLang="ko-Kore-KR" dirty="0" err="1"/>
              <a:t>Dev.A</a:t>
            </a:r>
            <a:r>
              <a:rPr kumimoji="1" lang="en-US" altLang="ko-Kore-KR" dirty="0"/>
              <a:t>) </a:t>
            </a:r>
            <a:r>
              <a:rPr kumimoji="1" lang="ko-KR" altLang="en-US" dirty="0"/>
              <a:t>비디오 자동 변환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주요 기능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비디오 </a:t>
            </a:r>
            <a:r>
              <a:rPr kumimoji="1" lang="en-US" altLang="ko-KR" dirty="0"/>
              <a:t>upload, </a:t>
            </a:r>
            <a:r>
              <a:rPr kumimoji="1" lang="ko-KR" altLang="en-US" dirty="0"/>
              <a:t>자동</a:t>
            </a:r>
            <a:r>
              <a:rPr kumimoji="1" lang="en-US" altLang="ko-Kore-KR" dirty="0"/>
              <a:t> Transcoding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변환된 </a:t>
            </a:r>
            <a:r>
              <a:rPr kumimoji="1" lang="en-US" altLang="ko-KR" dirty="0"/>
              <a:t>Video </a:t>
            </a:r>
            <a:r>
              <a:rPr kumimoji="1" lang="ko-KR" altLang="en-US" dirty="0" err="1"/>
              <a:t>재생확인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Lambda Function : </a:t>
            </a:r>
            <a:r>
              <a:rPr kumimoji="1" lang="en-US" altLang="ko-KR" dirty="0" err="1"/>
              <a:t>transVideo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setPermission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extractMeta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SNS</a:t>
            </a:r>
            <a:r>
              <a:rPr kumimoji="1" lang="ko-KR" altLang="en-US" dirty="0"/>
              <a:t> </a:t>
            </a:r>
            <a:r>
              <a:rPr kumimoji="1" lang="en-US" altLang="ko-KR" dirty="0"/>
              <a:t>Topic, check </a:t>
            </a:r>
            <a:r>
              <a:rPr kumimoji="1" lang="en-US" altLang="ko-KR" dirty="0" err="1"/>
              <a:t>eMail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(</a:t>
            </a:r>
            <a:r>
              <a:rPr kumimoji="1" lang="en-US" altLang="ko-KR" dirty="0" err="1"/>
              <a:t>ffmpeg</a:t>
            </a:r>
            <a:r>
              <a:rPr kumimoji="1" lang="en-US" altLang="ko-KR" dirty="0"/>
              <a:t> : </a:t>
            </a:r>
            <a:r>
              <a:rPr kumimoji="1" lang="en-US" altLang="ko-KR" dirty="0" err="1"/>
              <a:t>extractMeta</a:t>
            </a:r>
            <a:r>
              <a:rPr kumimoji="1" lang="en-US" altLang="ko-KR" dirty="0"/>
              <a:t> Lambda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</a:t>
            </a:r>
            <a:r>
              <a:rPr kumimoji="1" lang="en-US" altLang="ko-KR" dirty="0" err="1"/>
              <a:t>ffprobe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ore-KR" dirty="0"/>
              <a:t>(</a:t>
            </a:r>
            <a:r>
              <a:rPr kumimoji="1" lang="en-US" altLang="ko-Kore-KR" dirty="0" err="1"/>
              <a:t>Dev.B</a:t>
            </a:r>
            <a:r>
              <a:rPr kumimoji="1" lang="en-US" altLang="ko-Kore-KR" dirty="0"/>
              <a:t>) </a:t>
            </a:r>
            <a:r>
              <a:rPr kumimoji="1" lang="ko-KR" altLang="en-US" dirty="0"/>
              <a:t>기본 </a:t>
            </a:r>
            <a:r>
              <a:rPr kumimoji="1" lang="ko-KR" altLang="en-US" dirty="0" err="1"/>
              <a:t>웹앱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주요 기능 </a:t>
            </a:r>
            <a:r>
              <a:rPr kumimoji="1" lang="en-US" altLang="ko-KR" dirty="0"/>
              <a:t>: </a:t>
            </a:r>
            <a:r>
              <a:rPr kumimoji="1" lang="en-US" altLang="ko-Kore-KR" dirty="0"/>
              <a:t>Auth0</a:t>
            </a:r>
            <a:r>
              <a:rPr kumimoji="1" lang="en-US" altLang="ko-Kore-KR" baseline="30000" dirty="0"/>
              <a:t>(3rd Party OpenID Service)</a:t>
            </a:r>
            <a:r>
              <a:rPr kumimoji="1" lang="ko-KR" altLang="en-US" dirty="0"/>
              <a:t>연동 </a:t>
            </a:r>
            <a:r>
              <a:rPr kumimoji="1" lang="ko-KR" altLang="en-US" dirty="0" err="1"/>
              <a:t>사용자인증</a:t>
            </a:r>
            <a:r>
              <a:rPr kumimoji="1" lang="ko-KR" altLang="en-US" dirty="0"/>
              <a:t> </a:t>
            </a:r>
            <a:r>
              <a:rPr kumimoji="1" lang="en-US" altLang="ko-KR" dirty="0"/>
              <a:t>WebApp,</a:t>
            </a:r>
            <a:r>
              <a:rPr kumimoji="1" lang="en-US" altLang="ko-Kore-KR" dirty="0"/>
              <a:t> User Profile</a:t>
            </a:r>
            <a:r>
              <a:rPr kumimoji="1" lang="ko-KR" altLang="en-US" dirty="0"/>
              <a:t> 확인 </a:t>
            </a:r>
            <a:endParaRPr kumimoji="1" lang="en-US" altLang="ko-Kore-KR" dirty="0"/>
          </a:p>
          <a:p>
            <a:pPr lvl="2"/>
            <a:r>
              <a:rPr kumimoji="1" lang="en-US" altLang="ko-Kore-KR" dirty="0"/>
              <a:t>Auth0 : SPA, Logging, User Status</a:t>
            </a:r>
          </a:p>
          <a:p>
            <a:pPr lvl="2"/>
            <a:r>
              <a:rPr kumimoji="1" lang="en-US" altLang="ko-Kore-KR" dirty="0"/>
              <a:t>Lambda Function : </a:t>
            </a:r>
            <a:r>
              <a:rPr kumimoji="1" lang="en-US" altLang="ko-Kore-KR" dirty="0" err="1"/>
              <a:t>userInfo</a:t>
            </a:r>
            <a:r>
              <a:rPr kumimoji="1" lang="en-US" altLang="ko-Kore-KR" dirty="0"/>
              <a:t>, APIGW : /user-info</a:t>
            </a:r>
          </a:p>
          <a:p>
            <a:pPr lvl="2"/>
            <a:endParaRPr kumimoji="1" lang="en-US" altLang="ko-Kore-KR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940E6-A982-F946-AD48-72CECF99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481" y="1067804"/>
            <a:ext cx="3473168" cy="1432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550B8-600B-AC43-A043-70AA78AA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482" y="2878475"/>
            <a:ext cx="3458990" cy="1846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3155B-F7C0-E14E-8AB3-E290A387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481" y="5106065"/>
            <a:ext cx="3459455" cy="131124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420206-0E72-C840-99FD-255376BD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62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AB2-70AD-354A-BE6E-5D86214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Lambda Project </a:t>
            </a:r>
            <a:r>
              <a:rPr lang="en-US" altLang="ko-KR" dirty="0"/>
              <a:t>– Common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727AD-482F-1549-8E13-31DE59FAA4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Develop Environment, AWS IAM, Amazon S3, Amazon Transcoder  </a:t>
            </a:r>
          </a:p>
        </p:txBody>
      </p:sp>
    </p:spTree>
    <p:extLst>
      <p:ext uri="{BB962C8B-B14F-4D97-AF65-F5344CB8AC3E}">
        <p14:creationId xmlns:p14="http://schemas.microsoft.com/office/powerpoint/2010/main" val="177685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E15E-1A9D-D547-907F-FCEC3F25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Common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0E8D5-D84B-A740-AA11-E7BC26245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Lambda</a:t>
            </a:r>
            <a:r>
              <a:rPr lang="ko-KR" altLang="en-US" dirty="0"/>
              <a:t>의 </a:t>
            </a:r>
            <a:r>
              <a:rPr lang="en-US" altLang="ko-KR" dirty="0"/>
              <a:t>code</a:t>
            </a:r>
            <a:r>
              <a:rPr lang="ko-KR" altLang="en-US" dirty="0" err="1"/>
              <a:t>를</a:t>
            </a:r>
            <a:r>
              <a:rPr lang="ko-KR" altLang="en-US" dirty="0"/>
              <a:t> 작성</a:t>
            </a:r>
            <a:r>
              <a:rPr lang="en-US" altLang="ko-KR" dirty="0"/>
              <a:t>,</a:t>
            </a:r>
            <a:r>
              <a:rPr lang="ko-KR" altLang="en-US" dirty="0"/>
              <a:t> 관리</a:t>
            </a:r>
            <a:r>
              <a:rPr lang="en-US" altLang="ko-KR" dirty="0"/>
              <a:t>,</a:t>
            </a:r>
            <a:r>
              <a:rPr lang="ko-KR" altLang="en-US" dirty="0"/>
              <a:t> 테스트 개발환경을 </a:t>
            </a:r>
            <a:r>
              <a:rPr lang="en-US" altLang="ko-KR" dirty="0"/>
              <a:t>local</a:t>
            </a:r>
            <a:r>
              <a:rPr lang="ko-KR" altLang="en-US" dirty="0"/>
              <a:t>에 구성한다</a:t>
            </a:r>
            <a:r>
              <a:rPr lang="en-US" altLang="ko-KR" dirty="0"/>
              <a:t>. (AWS SDK, </a:t>
            </a:r>
            <a:r>
              <a:rPr lang="en-US" altLang="ko-KR" dirty="0" err="1"/>
              <a:t>node.js</a:t>
            </a:r>
            <a:r>
              <a:rPr lang="en-US" altLang="ko-KR" dirty="0"/>
              <a:t>, </a:t>
            </a:r>
            <a:r>
              <a:rPr lang="en-US" altLang="ko-KR" dirty="0" err="1"/>
              <a:t>npm</a:t>
            </a:r>
            <a:r>
              <a:rPr lang="en-US" altLang="ko-KR" dirty="0"/>
              <a:t>)</a:t>
            </a:r>
          </a:p>
          <a:p>
            <a:pPr lvl="1"/>
            <a:r>
              <a:rPr lang="en-US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와 </a:t>
            </a:r>
            <a:r>
              <a:rPr lang="en-US" altLang="ko-KR" dirty="0"/>
              <a:t>AWS CLI</a:t>
            </a:r>
            <a:r>
              <a:rPr lang="ko-KR" altLang="en-US" dirty="0" err="1"/>
              <a:t>를</a:t>
            </a:r>
            <a:r>
              <a:rPr lang="ko-KR" altLang="en-US" dirty="0"/>
              <a:t> 통해 등록된 </a:t>
            </a:r>
            <a:r>
              <a:rPr lang="en-US" altLang="ko-KR" dirty="0"/>
              <a:t>IAM</a:t>
            </a:r>
            <a:r>
              <a:rPr lang="ko-KR" altLang="en-US" dirty="0" err="1"/>
              <a:t>으로</a:t>
            </a:r>
            <a:r>
              <a:rPr lang="en-US" altLang="ko-KR" dirty="0"/>
              <a:t> Lambda Function</a:t>
            </a:r>
            <a:r>
              <a:rPr lang="ko-KR" altLang="en-US" dirty="0"/>
              <a:t>의 </a:t>
            </a:r>
            <a:r>
              <a:rPr lang="en-US" altLang="ko-KR" dirty="0"/>
              <a:t>Code</a:t>
            </a:r>
            <a:r>
              <a:rPr lang="ko-KR" altLang="en-US" dirty="0"/>
              <a:t>관리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AWS</a:t>
            </a:r>
            <a:r>
              <a:rPr lang="ko-KR" altLang="en-US" dirty="0"/>
              <a:t> 제어를 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Local</a:t>
            </a:r>
            <a:r>
              <a:rPr lang="ko-KR" altLang="en-US" dirty="0"/>
              <a:t>의 개발환경을 위해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node.js</a:t>
            </a:r>
            <a:r>
              <a:rPr lang="en-US" altLang="ko-KR" dirty="0"/>
              <a:t>,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ko-KR" altLang="en-US" dirty="0"/>
              <a:t>환경과 </a:t>
            </a:r>
            <a:r>
              <a:rPr lang="en-US" altLang="ko-KR" dirty="0"/>
              <a:t>Code</a:t>
            </a:r>
            <a:r>
              <a:rPr lang="ko-KR" altLang="en-US" dirty="0" err="1"/>
              <a:t>를</a:t>
            </a:r>
            <a:r>
              <a:rPr lang="ko-KR" altLang="en-US" dirty="0"/>
              <a:t> 위해 </a:t>
            </a:r>
            <a:r>
              <a:rPr lang="en-US" altLang="ko-KR" dirty="0"/>
              <a:t>git, </a:t>
            </a:r>
            <a:r>
              <a:rPr lang="en-US" altLang="ko-KR" dirty="0" err="1"/>
              <a:t>vscode</a:t>
            </a:r>
            <a:r>
              <a:rPr lang="ko-KR" altLang="en-US" dirty="0" err="1"/>
              <a:t>를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</a:p>
          <a:p>
            <a:pPr marL="18415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5040-1B1C-7846-891E-AB31B97D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374574"/>
            <a:ext cx="9361040" cy="3862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5BBF3-C103-DB48-BF40-A0E5D3D1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379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Common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Region</a:t>
            </a:r>
          </a:p>
          <a:p>
            <a:pPr lvl="1"/>
            <a:r>
              <a:rPr lang="en-US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en-US" dirty="0"/>
              <a:t>ranscoder</a:t>
            </a:r>
            <a:r>
              <a:rPr lang="ko-KR" altLang="en-US" dirty="0"/>
              <a:t>사용을 위해 </a:t>
            </a:r>
            <a:r>
              <a:rPr lang="en-US" altLang="ko-KR" dirty="0"/>
              <a:t>ap-northeast-1(Tokyo)</a:t>
            </a:r>
            <a:r>
              <a:rPr lang="ko-KR" altLang="en-US" dirty="0"/>
              <a:t> </a:t>
            </a:r>
            <a:r>
              <a:rPr lang="en-US" altLang="ko-KR" dirty="0"/>
              <a:t>Region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endParaRPr lang="en-US" dirty="0"/>
          </a:p>
          <a:p>
            <a:r>
              <a:rPr lang="en-US" dirty="0"/>
              <a:t>AWS IAM</a:t>
            </a:r>
            <a:r>
              <a:rPr lang="ko-KR" altLang="en-US" dirty="0"/>
              <a:t> </a:t>
            </a:r>
            <a:r>
              <a:rPr lang="en-US" altLang="ko-KR" dirty="0"/>
              <a:t>User &amp; Permission : Policy &amp; Role</a:t>
            </a:r>
          </a:p>
          <a:p>
            <a:pPr lvl="1"/>
            <a:r>
              <a:rPr lang="ko-KR" altLang="en-US" dirty="0"/>
              <a:t>프로젝트 관리용 </a:t>
            </a:r>
            <a:r>
              <a:rPr lang="en-US" altLang="ko-KR" dirty="0"/>
              <a:t>User</a:t>
            </a:r>
            <a:r>
              <a:rPr lang="en-US" altLang="ko-KR" baseline="30000" dirty="0"/>
              <a:t>(</a:t>
            </a:r>
            <a:r>
              <a:rPr lang="en-US" altLang="ko-KR" baseline="30000" dirty="0" err="1"/>
              <a:t>e,g</a:t>
            </a:r>
            <a:r>
              <a:rPr lang="en-US" altLang="ko-KR" baseline="30000" dirty="0"/>
              <a:t>, </a:t>
            </a:r>
            <a:r>
              <a:rPr lang="en-US" altLang="ko-KR" baseline="30000" dirty="0" err="1"/>
              <a:t>lambdaroot</a:t>
            </a:r>
            <a:r>
              <a:rPr lang="en-US" altLang="ko-KR" baseline="30000" dirty="0"/>
              <a:t>)</a:t>
            </a:r>
            <a:r>
              <a:rPr lang="ko-KR" altLang="en-US" dirty="0"/>
              <a:t>생성 </a:t>
            </a:r>
            <a:r>
              <a:rPr lang="en-US" altLang="ko-KR" dirty="0"/>
              <a:t>(w/</a:t>
            </a:r>
            <a:r>
              <a:rPr lang="en-US" altLang="ko-KR" dirty="0" err="1"/>
              <a:t>FullAccess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AWS Service</a:t>
            </a:r>
            <a:r>
              <a:rPr lang="ko-KR" altLang="en-US" dirty="0"/>
              <a:t> 및 </a:t>
            </a:r>
            <a:r>
              <a:rPr lang="en-US" altLang="ko-KR" dirty="0"/>
              <a:t>Resource</a:t>
            </a:r>
            <a:r>
              <a:rPr lang="ko-KR" altLang="en-US" dirty="0"/>
              <a:t>사용을 </a:t>
            </a:r>
            <a:r>
              <a:rPr lang="en-US" altLang="ko-KR" u="sng" dirty="0"/>
              <a:t>Application</a:t>
            </a:r>
            <a:r>
              <a:rPr lang="ko-KR" altLang="en-US" u="sng" dirty="0"/>
              <a:t>과 </a:t>
            </a:r>
            <a:r>
              <a:rPr lang="en-US" altLang="ko-KR" u="sng" dirty="0"/>
              <a:t>SDK</a:t>
            </a:r>
            <a:r>
              <a:rPr lang="ko-KR" altLang="en-US" u="sng" dirty="0"/>
              <a:t>에서 사용하기 </a:t>
            </a:r>
            <a:r>
              <a:rPr lang="ko-KR" altLang="en-US" dirty="0"/>
              <a:t>위한 </a:t>
            </a:r>
            <a:r>
              <a:rPr lang="en-US" altLang="ko-KR" dirty="0"/>
              <a:t>User</a:t>
            </a:r>
            <a:r>
              <a:rPr lang="en-US" altLang="ko-KR" baseline="30000" dirty="0"/>
              <a:t>(e.g. lambda02)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en-US" altLang="ko-KR" dirty="0"/>
              <a:t>Custom policy</a:t>
            </a:r>
            <a:r>
              <a:rPr lang="en-US" altLang="ko-KR" baseline="30000" dirty="0"/>
              <a:t>(action: </a:t>
            </a:r>
            <a:r>
              <a:rPr lang="en-US" baseline="30000" dirty="0" err="1"/>
              <a:t>getFunction</a:t>
            </a:r>
            <a:r>
              <a:rPr lang="en-US" baseline="30000" dirty="0"/>
              <a:t>, </a:t>
            </a:r>
            <a:r>
              <a:rPr lang="en-US" baseline="30000" dirty="0" err="1"/>
              <a:t>UpdateFunctionCode</a:t>
            </a:r>
            <a:r>
              <a:rPr lang="en-US" baseline="30000" dirty="0"/>
              <a:t>, </a:t>
            </a:r>
            <a:r>
              <a:rPr lang="en-US" baseline="30000" dirty="0" err="1"/>
              <a:t>UpdateFunctionConfiguration</a:t>
            </a:r>
            <a:r>
              <a:rPr lang="en-US" baseline="30000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만들어 </a:t>
            </a:r>
            <a:r>
              <a:rPr lang="en-US" altLang="ko-KR" dirty="0"/>
              <a:t>User</a:t>
            </a:r>
            <a:r>
              <a:rPr lang="en-US" altLang="ko-KR" baseline="30000" dirty="0"/>
              <a:t>(lambda02)</a:t>
            </a:r>
            <a:r>
              <a:rPr lang="ko-KR" altLang="en-US" dirty="0"/>
              <a:t>에 부여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Policy</a:t>
            </a:r>
            <a:r>
              <a:rPr lang="ko-KR" altLang="en-US" dirty="0"/>
              <a:t>가 적용되는 자원은 </a:t>
            </a:r>
            <a:r>
              <a:rPr lang="en-US" altLang="ko-KR" dirty="0"/>
              <a:t>Lambda</a:t>
            </a:r>
            <a:r>
              <a:rPr lang="ko-KR" altLang="en-US" dirty="0"/>
              <a:t>에 대한 </a:t>
            </a:r>
            <a:r>
              <a:rPr lang="en-US" altLang="ko-KR" dirty="0"/>
              <a:t>ARN</a:t>
            </a:r>
            <a:r>
              <a:rPr lang="en-US" altLang="ko-KR" baseline="30000" dirty="0"/>
              <a:t>(</a:t>
            </a:r>
            <a:r>
              <a:rPr lang="en-US" baseline="30000" dirty="0" err="1"/>
              <a:t>arn:aws:lambda</a:t>
            </a:r>
            <a:r>
              <a:rPr lang="en-US" baseline="30000" dirty="0"/>
              <a:t>:*:540197430709:function:* </a:t>
            </a:r>
            <a:r>
              <a:rPr lang="en-US" altLang="ko-KR" baseline="30000" dirty="0"/>
              <a:t>)</a:t>
            </a:r>
            <a:r>
              <a:rPr lang="ko-KR" altLang="en-US" dirty="0"/>
              <a:t>지정하여 한정</a:t>
            </a:r>
            <a:endParaRPr lang="en-US" altLang="ko-KR" dirty="0"/>
          </a:p>
          <a:p>
            <a:pPr lvl="1"/>
            <a:r>
              <a:rPr lang="en-US" altLang="ko-KR" dirty="0"/>
              <a:t>Lambda Function</a:t>
            </a:r>
            <a:r>
              <a:rPr lang="ko-KR" altLang="en-US" dirty="0"/>
              <a:t>이 </a:t>
            </a:r>
            <a:r>
              <a:rPr lang="en-US" altLang="ko-KR" dirty="0"/>
              <a:t>Transcoder</a:t>
            </a:r>
            <a:r>
              <a:rPr lang="ko-KR" altLang="en-US" dirty="0"/>
              <a:t> 및 다른 서비스 사용을 위한 </a:t>
            </a:r>
            <a:r>
              <a:rPr lang="en-US" altLang="ko-KR" dirty="0"/>
              <a:t>Role</a:t>
            </a:r>
            <a:r>
              <a:rPr lang="en-US" altLang="ko-KR" baseline="30000" dirty="0"/>
              <a:t>(e.g. </a:t>
            </a:r>
            <a:r>
              <a:rPr lang="en-US" baseline="30000" dirty="0"/>
              <a:t>01_Lambda01_Role_LE_ETJS)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en-US" altLang="ko-KR" dirty="0"/>
              <a:t>Custom policy</a:t>
            </a:r>
            <a:r>
              <a:rPr lang="en-US" altLang="ko-KR" baseline="30000" dirty="0"/>
              <a:t>(action: </a:t>
            </a:r>
            <a:r>
              <a:rPr lang="en-US" altLang="ko-KR" baseline="30000" dirty="0" err="1"/>
              <a:t>AWSLambdaExecute</a:t>
            </a:r>
            <a:r>
              <a:rPr lang="en-US" altLang="ko-KR" baseline="30000" dirty="0"/>
              <a:t>, </a:t>
            </a:r>
            <a:r>
              <a:rPr lang="en-US" altLang="ko-KR" baseline="30000" dirty="0" err="1"/>
              <a:t>AmazonElasticTranscoderJobsSubmitter</a:t>
            </a:r>
            <a:r>
              <a:rPr lang="en-US" altLang="ko-KR" baseline="30000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만들어 </a:t>
            </a:r>
            <a:r>
              <a:rPr lang="en-US" altLang="ko-KR" dirty="0"/>
              <a:t>Role</a:t>
            </a:r>
            <a:r>
              <a:rPr lang="ko-KR" altLang="en-US" dirty="0"/>
              <a:t>에 부여</a:t>
            </a:r>
            <a:endParaRPr lang="en-US" altLang="ko-KR" dirty="0"/>
          </a:p>
          <a:p>
            <a:pPr lvl="2"/>
            <a:r>
              <a:rPr lang="ko-KR" altLang="en-US" dirty="0"/>
              <a:t>해당 </a:t>
            </a:r>
            <a:r>
              <a:rPr lang="en-US" altLang="ko-KR" dirty="0"/>
              <a:t>Role</a:t>
            </a:r>
            <a:r>
              <a:rPr lang="ko-KR" altLang="en-US" dirty="0"/>
              <a:t>을 </a:t>
            </a:r>
            <a:r>
              <a:rPr lang="en-US" altLang="ko-KR" dirty="0"/>
              <a:t>User</a:t>
            </a:r>
            <a:r>
              <a:rPr lang="en-US" altLang="ko-KR" baseline="30000" dirty="0"/>
              <a:t>(lambda02)</a:t>
            </a:r>
            <a:r>
              <a:rPr lang="ko-KR" altLang="en-US" dirty="0"/>
              <a:t>에 부여</a:t>
            </a: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r>
              <a:rPr lang="en-US" dirty="0"/>
              <a:t>AWS S3 bucket</a:t>
            </a:r>
            <a:r>
              <a:rPr lang="ko-KR" altLang="en-US" dirty="0"/>
              <a:t> 생성 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upload</a:t>
            </a:r>
            <a:r>
              <a:rPr lang="ko-KR" altLang="en-US" dirty="0"/>
              <a:t>용</a:t>
            </a:r>
            <a:r>
              <a:rPr lang="en-US" altLang="ko-KR" dirty="0"/>
              <a:t>, transcode</a:t>
            </a:r>
            <a:r>
              <a:rPr lang="ko-KR" altLang="en-US" dirty="0" err="1"/>
              <a:t>결과용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생성</a:t>
            </a:r>
            <a:endParaRPr lang="en-US" altLang="ko-KR" dirty="0"/>
          </a:p>
          <a:p>
            <a:pPr lvl="1"/>
            <a:r>
              <a:rPr lang="ko-KR" altLang="en-US" dirty="0"/>
              <a:t>기본적으로 </a:t>
            </a:r>
            <a:r>
              <a:rPr lang="en-US" altLang="ko-KR" dirty="0"/>
              <a:t>Public Access</a:t>
            </a:r>
            <a:r>
              <a:rPr lang="ko-KR" altLang="en-US" dirty="0"/>
              <a:t>가 허용되지 않음에 주의</a:t>
            </a:r>
            <a:r>
              <a:rPr lang="en-US" altLang="ko-KR" dirty="0"/>
              <a:t>. Demo</a:t>
            </a:r>
            <a:r>
              <a:rPr lang="ko-KR" altLang="en-US" dirty="0"/>
              <a:t>에서 </a:t>
            </a:r>
            <a:r>
              <a:rPr lang="en-US" altLang="ko-KR" dirty="0"/>
              <a:t>Object</a:t>
            </a:r>
            <a:r>
              <a:rPr lang="ko-KR" altLang="en-US" dirty="0"/>
              <a:t>별 </a:t>
            </a:r>
            <a:r>
              <a:rPr lang="en-US" altLang="ko-KR" dirty="0"/>
              <a:t>Public Access</a:t>
            </a:r>
            <a:r>
              <a:rPr lang="ko-KR" altLang="en-US" dirty="0"/>
              <a:t> </a:t>
            </a:r>
            <a:r>
              <a:rPr lang="en-US" altLang="ko-KR" dirty="0"/>
              <a:t>Read </a:t>
            </a:r>
            <a:r>
              <a:rPr lang="ko-KR" altLang="en-US" dirty="0"/>
              <a:t>부여 예정</a:t>
            </a:r>
            <a:r>
              <a:rPr lang="en-US" altLang="ko-KR" baseline="30000" dirty="0"/>
              <a:t>(</a:t>
            </a:r>
            <a:r>
              <a:rPr lang="en-US" altLang="ko-KR" baseline="30000" dirty="0" err="1"/>
              <a:t>PutObjectAcl</a:t>
            </a:r>
            <a:r>
              <a:rPr lang="en-US" altLang="ko-KR" baseline="30000" dirty="0"/>
              <a:t>)</a:t>
            </a:r>
            <a:endParaRPr lang="en-US" baseline="30000" dirty="0"/>
          </a:p>
          <a:p>
            <a:pPr lvl="1"/>
            <a:endParaRPr 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A9813-3E69-8642-B6C3-C21A8ADB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4200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Common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AWS CLI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환경에 구성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84150" lvl="1" indent="0">
              <a:buNone/>
            </a:pPr>
            <a:endParaRPr lang="en-US" dirty="0"/>
          </a:p>
          <a:p>
            <a:pPr marL="184150" lvl="1" indent="0">
              <a:buNone/>
            </a:pPr>
            <a:endParaRPr lang="en-US" dirty="0"/>
          </a:p>
          <a:p>
            <a:pPr lvl="2"/>
            <a:r>
              <a:rPr lang="en-US" dirty="0">
                <a:hlinkClick r:id="rId2"/>
              </a:rPr>
              <a:t>https://docs.aws.amazon.com/cli/latest/userguide/install-cliv2-mac.html#cliv2-mac-install-cmd</a:t>
            </a:r>
            <a:endParaRPr lang="en-US" dirty="0"/>
          </a:p>
          <a:p>
            <a:pPr marL="184150" lvl="1" indent="0">
              <a:buNone/>
            </a:pPr>
            <a:endParaRPr lang="en-US" dirty="0"/>
          </a:p>
          <a:p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dirty="0" err="1"/>
              <a:t>node.js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npm</a:t>
            </a:r>
            <a:r>
              <a:rPr lang="ko-KR" altLang="en-US" dirty="0" err="1"/>
              <a:t>를</a:t>
            </a:r>
            <a:r>
              <a:rPr lang="ko-KR" altLang="en-US" dirty="0"/>
              <a:t> 설치</a:t>
            </a:r>
            <a:endParaRPr lang="en-US" dirty="0"/>
          </a:p>
          <a:p>
            <a:pPr lvl="1"/>
            <a:r>
              <a:rPr lang="ko-KR" altLang="en-US" dirty="0"/>
              <a:t>설치 대상 </a:t>
            </a:r>
            <a:r>
              <a:rPr lang="en-US" altLang="ko-KR" dirty="0"/>
              <a:t>Download &amp; Install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dirty="0" err="1"/>
              <a:t>node.js</a:t>
            </a:r>
            <a:r>
              <a:rPr lang="en-US" dirty="0"/>
              <a:t> LTS 14.17.0, </a:t>
            </a:r>
            <a:r>
              <a:rPr lang="en-US" dirty="0" err="1"/>
              <a:t>npm</a:t>
            </a:r>
            <a:r>
              <a:rPr lang="en-US" dirty="0"/>
              <a:t> 6.14.13 </a:t>
            </a:r>
            <a:r>
              <a:rPr lang="en-US" altLang="ko-KR" dirty="0"/>
              <a:t>: </a:t>
            </a:r>
            <a:r>
              <a:rPr lang="en-US" dirty="0">
                <a:hlinkClick r:id="rId3"/>
              </a:rPr>
              <a:t>https://nodejs.org/en/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node.js</a:t>
            </a:r>
            <a:r>
              <a:rPr lang="en-US" dirty="0"/>
              <a:t> </a:t>
            </a:r>
            <a:r>
              <a:rPr lang="ko-KR" altLang="en-US" dirty="0"/>
              <a:t>프로젝트는 </a:t>
            </a:r>
            <a:r>
              <a:rPr lang="en-US" altLang="ko-KR" dirty="0" err="1"/>
              <a:t>npm</a:t>
            </a:r>
            <a:r>
              <a:rPr lang="ko-KR" altLang="en-US" dirty="0"/>
              <a:t>과 함께하며</a:t>
            </a:r>
            <a:r>
              <a:rPr lang="en-US" altLang="ko-KR" dirty="0"/>
              <a:t>,</a:t>
            </a:r>
            <a:r>
              <a:rPr lang="ko-KR" altLang="en-US" dirty="0"/>
              <a:t> 필요 라이브러리와 함께 디렉토리 단위로 독립된 개발환경 개념으로 진행</a:t>
            </a:r>
            <a:endParaRPr lang="en-US" altLang="ko-KR" dirty="0"/>
          </a:p>
          <a:p>
            <a:pPr lvl="1"/>
            <a:endParaRPr lang="en-US" dirty="0"/>
          </a:p>
          <a:p>
            <a:r>
              <a:rPr lang="en-US" dirty="0"/>
              <a:t>Local </a:t>
            </a:r>
            <a:r>
              <a:rPr lang="ko-KR" altLang="en-US" dirty="0"/>
              <a:t>개발 환경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 err="1"/>
              <a:t>vscode</a:t>
            </a:r>
            <a:r>
              <a:rPr lang="en-US" altLang="ko-KR" dirty="0"/>
              <a:t>, git, local source repository, </a:t>
            </a:r>
            <a:r>
              <a:rPr lang="en-US" altLang="ko-KR" dirty="0" err="1"/>
              <a:t>ffmpeg</a:t>
            </a:r>
            <a:r>
              <a:rPr lang="en-US" altLang="ko-KR" dirty="0"/>
              <a:t>(for mac, for </a:t>
            </a:r>
            <a:r>
              <a:rPr lang="en-US" altLang="ko-KR" dirty="0" err="1"/>
              <a:t>linux</a:t>
            </a:r>
            <a:r>
              <a:rPr lang="en-US" altLang="ko-KR" dirty="0"/>
              <a:t>)</a:t>
            </a:r>
          </a:p>
          <a:p>
            <a:pPr lvl="1"/>
            <a:endParaRPr 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B059AA-21FC-6941-A963-A42A666E7972}"/>
              </a:ext>
            </a:extLst>
          </p:cNvPr>
          <p:cNvSpPr/>
          <p:nvPr/>
        </p:nvSpPr>
        <p:spPr>
          <a:xfrm>
            <a:off x="1055440" y="1365654"/>
            <a:ext cx="8056850" cy="1785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curl "https://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awscli.amazonaws.com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/AWSCLIV2.pkg" -o "AWSCLIV2.pkg"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installer -pkg AWSCLIV2.pkg -target /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ko-KR" alt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configure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 Access Key ID [None]: AKIAX3RSGUW2********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 Secret Access Key [None]: qt3UI/0QUWZd2HMSoQjdOIOlsiGOm2t8********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region name [None]: ap-northeast-1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output format [None]: json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995A7-71B9-F04E-B3D7-0D877961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6" name="Double Brace 5">
            <a:extLst>
              <a:ext uri="{FF2B5EF4-FFF2-40B4-BE49-F238E27FC236}">
                <a16:creationId xmlns:a16="http://schemas.microsoft.com/office/drawing/2014/main" id="{042D30C9-B5AC-C54E-A550-57A8ED81AA8E}"/>
              </a:ext>
            </a:extLst>
          </p:cNvPr>
          <p:cNvSpPr/>
          <p:nvPr/>
        </p:nvSpPr>
        <p:spPr>
          <a:xfrm>
            <a:off x="9408368" y="1365654"/>
            <a:ext cx="2089449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ko-KR" altLang="en-US" sz="1100" dirty="0"/>
              <a:t>앞에서 생성한</a:t>
            </a:r>
            <a:r>
              <a:rPr lang="en-US" altLang="ko-KR" sz="1100" dirty="0"/>
              <a:t>, AWS</a:t>
            </a:r>
            <a:r>
              <a:rPr lang="ko-KR" altLang="en-US" sz="1100" dirty="0"/>
              <a:t>서비스사용을 위한 </a:t>
            </a:r>
            <a:r>
              <a:rPr lang="en-US" altLang="ko-KR" sz="1100" dirty="0"/>
              <a:t>AWS User</a:t>
            </a:r>
            <a:r>
              <a:rPr lang="ko-KR" altLang="en-US" sz="1100" dirty="0"/>
              <a:t>에 대한 </a:t>
            </a:r>
            <a:r>
              <a:rPr lang="en-US" altLang="ko-KR" sz="1100" dirty="0"/>
              <a:t>Key ID</a:t>
            </a:r>
            <a:r>
              <a:rPr lang="ko-KR" altLang="en-US" sz="1100" dirty="0"/>
              <a:t>와 </a:t>
            </a:r>
            <a:r>
              <a:rPr lang="en-US" altLang="ko-KR" sz="1100" dirty="0"/>
              <a:t>Access Key</a:t>
            </a:r>
            <a:endParaRPr lang="en-US" sz="11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5F92A3-BF4D-DE4B-AC90-1DF5233F687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212160" y="1656405"/>
            <a:ext cx="4196208" cy="471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708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Common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Lambda Function</a:t>
            </a:r>
            <a:r>
              <a:rPr lang="ko-KR" altLang="en-US" dirty="0"/>
              <a:t>생성</a:t>
            </a:r>
            <a:r>
              <a:rPr lang="en-US" altLang="ko-KR" dirty="0"/>
              <a:t>: S3</a:t>
            </a:r>
            <a:r>
              <a:rPr lang="en-US" altLang="ko-KR" baseline="30000" dirty="0"/>
              <a:t>(upload)</a:t>
            </a:r>
            <a:r>
              <a:rPr lang="ko-KR" altLang="en-US" dirty="0"/>
              <a:t>에 있는 파일을 </a:t>
            </a:r>
            <a:r>
              <a:rPr lang="en-US" altLang="ko-KR" dirty="0"/>
              <a:t>Amazon Transcoder</a:t>
            </a:r>
            <a:r>
              <a:rPr lang="ko-KR" altLang="en-US" dirty="0" err="1"/>
              <a:t>를</a:t>
            </a:r>
            <a:r>
              <a:rPr lang="ko-KR" altLang="en-US" dirty="0"/>
              <a:t> 사용하여 </a:t>
            </a:r>
            <a:r>
              <a:rPr lang="en-US" altLang="ko-KR" dirty="0"/>
              <a:t>S3</a:t>
            </a:r>
            <a:r>
              <a:rPr lang="en-US" altLang="ko-KR" baseline="30000" dirty="0"/>
              <a:t>(</a:t>
            </a:r>
            <a:r>
              <a:rPr lang="en-US" altLang="ko-KR" baseline="30000" dirty="0" err="1"/>
              <a:t>transed</a:t>
            </a:r>
            <a:r>
              <a:rPr lang="en-US" altLang="ko-KR" baseline="30000" dirty="0"/>
              <a:t>)</a:t>
            </a:r>
            <a:r>
              <a:rPr lang="ko-KR" altLang="en-US" dirty="0"/>
              <a:t>에 저장 역할</a:t>
            </a:r>
            <a:endParaRPr lang="en-US" altLang="ko-KR" dirty="0"/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en-US" altLang="ko-KR" dirty="0" err="1"/>
              <a:t>Tytpe</a:t>
            </a:r>
            <a:r>
              <a:rPr lang="en-US" altLang="ko-KR" dirty="0"/>
              <a:t>: 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Auth from scratch</a:t>
            </a:r>
            <a:r>
              <a:rPr lang="en-US" altLang="ko-KR" dirty="0"/>
              <a:t>, Runtime: </a:t>
            </a:r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node.js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 14.x</a:t>
            </a:r>
            <a:r>
              <a:rPr lang="en-US" altLang="ko-KR" dirty="0"/>
              <a:t>, Role: </a:t>
            </a:r>
            <a:r>
              <a:rPr lang="en-US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01_Lambda01_Role_LE_ETJS</a:t>
            </a:r>
          </a:p>
          <a:p>
            <a:pPr lvl="1"/>
            <a:r>
              <a:rPr lang="en-US" altLang="ko-KR" dirty="0">
                <a:latin typeface="+mn-ea"/>
                <a:cs typeface="Courier New" panose="02070309020205020404" pitchFamily="49" charset="0"/>
              </a:rPr>
              <a:t>Lambda Function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의 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Handler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는 기본 </a:t>
            </a:r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index.js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이며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, 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세부내용은 별도 작성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ko-KR" baseline="30000" dirty="0">
                <a:latin typeface="+mn-ea"/>
                <a:cs typeface="Courier New" panose="02070309020205020404" pitchFamily="49" charset="0"/>
              </a:rPr>
              <a:t>(console</a:t>
            </a:r>
            <a:r>
              <a:rPr lang="ko-KR" altLang="en-US" baseline="30000" dirty="0">
                <a:latin typeface="+mn-ea"/>
                <a:cs typeface="Courier New" panose="02070309020205020404" pitchFamily="49" charset="0"/>
              </a:rPr>
              <a:t>작성</a:t>
            </a:r>
            <a:r>
              <a:rPr lang="en-US" altLang="ko-KR" baseline="30000" dirty="0">
                <a:latin typeface="+mn-ea"/>
                <a:cs typeface="Courier New" panose="02070309020205020404" pitchFamily="49" charset="0"/>
              </a:rPr>
              <a:t> or Local Deploy)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FDD4B6-BEA5-4F42-AA93-C7B38EF7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44" y="2325781"/>
            <a:ext cx="5474320" cy="42718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557BB-9897-7044-8AFD-3C5574C4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790" y="2223677"/>
            <a:ext cx="4889500" cy="4394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9EB98-DA1B-4549-BCD9-03DE401D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987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7CAE-F9C0-4740-B465-7C9743B54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0C80E-CB46-6640-B5D1-F6147FDD2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Intro.	</a:t>
            </a:r>
          </a:p>
          <a:p>
            <a:pPr lvl="1"/>
            <a:r>
              <a:rPr lang="en-US" dirty="0"/>
              <a:t>Ice Breaking</a:t>
            </a:r>
          </a:p>
          <a:p>
            <a:pPr lvl="1"/>
            <a:r>
              <a:rPr lang="en-US" dirty="0"/>
              <a:t>Serverless Architecture Model</a:t>
            </a:r>
          </a:p>
          <a:p>
            <a:pPr lvl="1"/>
            <a:r>
              <a:rPr lang="en-US" dirty="0"/>
              <a:t>Serverless Pattern</a:t>
            </a:r>
          </a:p>
          <a:p>
            <a:pPr lvl="1"/>
            <a:endParaRPr lang="en-US" dirty="0"/>
          </a:p>
          <a:p>
            <a:r>
              <a:rPr lang="en-US" dirty="0"/>
              <a:t>Toy Project</a:t>
            </a:r>
          </a:p>
          <a:p>
            <a:pPr lvl="1"/>
            <a:r>
              <a:rPr lang="en-US" dirty="0"/>
              <a:t>Project Model</a:t>
            </a:r>
          </a:p>
          <a:p>
            <a:pPr lvl="1"/>
            <a:r>
              <a:rPr lang="en-US" dirty="0"/>
              <a:t>Common – Develop Environment, AWS IAM, Amazon S3, Amazon Transcoder</a:t>
            </a:r>
          </a:p>
          <a:p>
            <a:pPr lvl="1"/>
            <a:r>
              <a:rPr lang="en-US" dirty="0" err="1"/>
              <a:t>Dev.A</a:t>
            </a:r>
            <a:r>
              <a:rPr lang="en-US" dirty="0"/>
              <a:t> - Video Transcoding, Additional Processing about Video </a:t>
            </a:r>
            <a:br>
              <a:rPr lang="en-US" dirty="0"/>
            </a:br>
            <a:r>
              <a:rPr lang="en-US" dirty="0"/>
              <a:t>          (AWS Lambda, Amazon SNS)</a:t>
            </a:r>
          </a:p>
          <a:p>
            <a:pPr lvl="1"/>
            <a:r>
              <a:rPr lang="en-US" dirty="0" err="1"/>
              <a:t>Dev.B</a:t>
            </a:r>
            <a:r>
              <a:rPr lang="en-US" dirty="0"/>
              <a:t> - WebApp(Local), Auth0 User Id, Video Profile </a:t>
            </a:r>
            <a:br>
              <a:rPr lang="en-US" dirty="0"/>
            </a:br>
            <a:r>
              <a:rPr lang="en-US" dirty="0"/>
              <a:t>          (SPA WebApp, Auth0, AWS Lambda, Amazon API Gateway)</a:t>
            </a:r>
          </a:p>
          <a:p>
            <a:pPr lvl="1"/>
            <a:endParaRPr lang="en-US" dirty="0"/>
          </a:p>
          <a:p>
            <a:r>
              <a:rPr lang="en-US" dirty="0"/>
              <a:t>Appendix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Q&amp;A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E4F11-D1AB-6C44-92A1-18C92605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459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Common</a:t>
            </a:r>
            <a:r>
              <a:rPr lang="ko-KR" altLang="en-US" dirty="0"/>
              <a:t> </a:t>
            </a:r>
            <a:r>
              <a:rPr lang="en-US" altLang="ko-KR" dirty="0"/>
              <a:t>(4)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AWS Elastic Transcoder </a:t>
            </a:r>
            <a:r>
              <a:rPr lang="ko-KR" altLang="en-US" dirty="0"/>
              <a:t>생성 및 구성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  <a:cs typeface="Courier New" panose="02070309020205020404" pitchFamily="49" charset="0"/>
              </a:rPr>
              <a:t>Preset Formation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 기준으로 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Job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을 생성하여 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Pipeline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이 해당 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Transcoding</a:t>
            </a:r>
            <a:r>
              <a:rPr lang="ko-KR" altLang="en-US" dirty="0">
                <a:latin typeface="+mn-ea"/>
                <a:cs typeface="Courier New" panose="02070309020205020404" pitchFamily="49" charset="0"/>
              </a:rPr>
              <a:t>을 처리하는 방식의 개념</a:t>
            </a:r>
            <a:endParaRPr lang="en-US" altLang="ko-KR" dirty="0">
              <a:latin typeface="+mn-ea"/>
              <a:cs typeface="Courier New" panose="02070309020205020404" pitchFamily="49" charset="0"/>
            </a:endParaRPr>
          </a:p>
          <a:p>
            <a:pPr lvl="1"/>
            <a:r>
              <a:rPr lang="en-US" altLang="ko-KR" dirty="0">
                <a:latin typeface="+mn-ea"/>
                <a:cs typeface="Courier New" panose="02070309020205020404" pitchFamily="49" charset="0"/>
              </a:rPr>
              <a:t>Pipeline Name: </a:t>
            </a:r>
            <a:r>
              <a:rPr lang="en-US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Lambda0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2_VideoPipe,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ko-KR" altLang="en-US" dirty="0">
                <a:latin typeface="+mn-ea"/>
                <a:cs typeface="Courier New" panose="02070309020205020404" pitchFamily="49" charset="0"/>
              </a:rPr>
              <a:t>속성</a:t>
            </a:r>
            <a:r>
              <a:rPr lang="en-US" altLang="ko-KR" dirty="0">
                <a:latin typeface="+mn-ea"/>
                <a:cs typeface="Courier New" panose="02070309020205020404" pitchFamily="49" charset="0"/>
              </a:rPr>
              <a:t>: input bucket</a:t>
            </a:r>
            <a:r>
              <a:rPr lang="en-US" altLang="ko-KR" baseline="30000" dirty="0">
                <a:latin typeface="+mn-ea"/>
                <a:cs typeface="Courier New" panose="02070309020205020404" pitchFamily="49" charset="0"/>
              </a:rPr>
              <a:t>(</a:t>
            </a:r>
            <a:r>
              <a:rPr lang="en-US" baseline="30000" dirty="0"/>
              <a:t>lambda02-video-upload)</a:t>
            </a:r>
            <a:r>
              <a:rPr lang="en-US" dirty="0"/>
              <a:t>, output bucket</a:t>
            </a:r>
            <a:r>
              <a:rPr lang="en-US" baseline="30000" dirty="0"/>
              <a:t>(lambda02-video-transed)</a:t>
            </a:r>
            <a:r>
              <a:rPr 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AD86E-1D99-384A-B43B-E5799CEA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3048988"/>
            <a:ext cx="5511800" cy="354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87C06-BEB9-BB42-9F2E-61498539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727" y="2646788"/>
            <a:ext cx="5537200" cy="3962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DCAAC-90EB-D34F-874F-1B48311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2519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AB2-70AD-354A-BE6E-5D86214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Lambda Project – </a:t>
            </a:r>
            <a:r>
              <a:rPr lang="en-US" dirty="0" err="1"/>
              <a:t>Dev.A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727AD-482F-1549-8E13-31DE59FAA4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Video Transcoding, Additional Processing about Video </a:t>
            </a:r>
          </a:p>
        </p:txBody>
      </p:sp>
    </p:spTree>
    <p:extLst>
      <p:ext uri="{BB962C8B-B14F-4D97-AF65-F5344CB8AC3E}">
        <p14:creationId xmlns:p14="http://schemas.microsoft.com/office/powerpoint/2010/main" val="127688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개요 및 </a:t>
            </a:r>
            <a:r>
              <a:rPr lang="en-US" altLang="ko-KR" dirty="0"/>
              <a:t>Scenario</a:t>
            </a:r>
          </a:p>
          <a:p>
            <a:pPr lvl="1"/>
            <a:r>
              <a:rPr kumimoji="1" lang="en-US" altLang="ko-Kore-KR" dirty="0"/>
              <a:t>(1~7) </a:t>
            </a:r>
            <a:r>
              <a:rPr kumimoji="1" lang="ko-KR" altLang="en-US" dirty="0"/>
              <a:t>비디오 </a:t>
            </a:r>
            <a:r>
              <a:rPr kumimoji="1" lang="en-US" altLang="ko-KR" dirty="0"/>
              <a:t>S3 upload &gt; S3 upload Trigger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Lambda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Transcode Job </a:t>
            </a:r>
            <a:r>
              <a:rPr kumimoji="1" lang="ko-KR" altLang="en-US" dirty="0"/>
              <a:t>생성 </a:t>
            </a:r>
            <a:r>
              <a:rPr kumimoji="1" lang="en-US" altLang="ko-KR" dirty="0"/>
              <a:t>&gt; </a:t>
            </a:r>
            <a:r>
              <a:rPr kumimoji="1" lang="en-US" altLang="ko-Kore-KR" dirty="0"/>
              <a:t>Transcode </a:t>
            </a:r>
            <a:r>
              <a:rPr kumimoji="1" lang="en-US" altLang="ko-KR" dirty="0"/>
              <a:t>&amp; </a:t>
            </a:r>
            <a:r>
              <a:rPr kumimoji="1" lang="ko-KR" altLang="en-US" dirty="0"/>
              <a:t>변환 결과 저장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(9~13) SNS Trigger </a:t>
            </a:r>
            <a:r>
              <a:rPr kumimoji="1" lang="en-US" altLang="ko-KR" dirty="0"/>
              <a:t>&gt;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eMail</a:t>
            </a:r>
            <a:r>
              <a:rPr kumimoji="1" lang="ko-KR" altLang="en-US" dirty="0"/>
              <a:t>보내기</a:t>
            </a:r>
            <a:r>
              <a:rPr kumimoji="1" lang="en-US" altLang="ko-Kore-KR" dirty="0"/>
              <a:t>, Video Clip </a:t>
            </a:r>
            <a:r>
              <a:rPr kumimoji="1" lang="ko-KR" altLang="en-US" dirty="0"/>
              <a:t>접근 권한 변경</a:t>
            </a:r>
            <a:r>
              <a:rPr kumimoji="1" lang="en-US" altLang="ko-Kore-KR" dirty="0"/>
              <a:t>, Video Clip </a:t>
            </a:r>
            <a:r>
              <a:rPr kumimoji="1" lang="ko-KR" altLang="en-US" dirty="0"/>
              <a:t>메타정보 생성</a:t>
            </a:r>
            <a:endParaRPr kumimoji="1" lang="ko-Kore-KR" altLang="en-US"/>
          </a:p>
          <a:p>
            <a:pPr lvl="1"/>
            <a:endParaRPr lang="en-US" altLang="ko-KR" dirty="0">
              <a:latin typeface="+mn-ea"/>
              <a:cs typeface="Courier New" panose="02070309020205020404" pitchFamily="49" charset="0"/>
            </a:endParaRP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567F927-A74C-5F4C-BCE8-6A53CF5F2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5" y="2204359"/>
            <a:ext cx="7969250" cy="424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4B8D2B-8165-8F4E-9CBA-2B727FA3C8CC}"/>
              </a:ext>
            </a:extLst>
          </p:cNvPr>
          <p:cNvSpPr/>
          <p:nvPr/>
        </p:nvSpPr>
        <p:spPr>
          <a:xfrm>
            <a:off x="1847528" y="2318868"/>
            <a:ext cx="8424936" cy="89410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F88E2F-C298-3D4A-A763-7AED52BAB48A}"/>
              </a:ext>
            </a:extLst>
          </p:cNvPr>
          <p:cNvSpPr/>
          <p:nvPr/>
        </p:nvSpPr>
        <p:spPr>
          <a:xfrm>
            <a:off x="4223792" y="3534669"/>
            <a:ext cx="6092614" cy="303302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2BF70-218E-D54B-B216-5643D652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8CD73-C431-E94D-953C-C5CF5731B746}"/>
              </a:ext>
            </a:extLst>
          </p:cNvPr>
          <p:cNvSpPr txBox="1"/>
          <p:nvPr/>
        </p:nvSpPr>
        <p:spPr>
          <a:xfrm>
            <a:off x="6617948" y="5373216"/>
            <a:ext cx="2365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ffprobe</a:t>
            </a:r>
            <a:r>
              <a:rPr lang="en-US" sz="1000" dirty="0"/>
              <a:t> for Lambda(</a:t>
            </a:r>
            <a:r>
              <a:rPr lang="en-US" sz="1000" dirty="0" err="1"/>
              <a:t>linux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9217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(1)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Transcoder Job</a:t>
            </a:r>
            <a:r>
              <a:rPr lang="ko-KR" altLang="en-US" dirty="0"/>
              <a:t>생성 </a:t>
            </a:r>
            <a:r>
              <a:rPr lang="en-US" altLang="ko-KR" dirty="0"/>
              <a:t>Lambda Function</a:t>
            </a:r>
            <a:r>
              <a:rPr lang="en-US" altLang="ko-KR" baseline="30000" dirty="0"/>
              <a:t>(</a:t>
            </a:r>
            <a:r>
              <a:rPr lang="en-US" baseline="30000" dirty="0"/>
              <a:t>01_TransVideo01)</a:t>
            </a:r>
            <a:endParaRPr lang="en-US" altLang="ko-KR" baseline="30000" dirty="0"/>
          </a:p>
          <a:p>
            <a:pPr lvl="1"/>
            <a:r>
              <a:rPr lang="ko-KR" altLang="en-US" dirty="0"/>
              <a:t>주요 작업 </a:t>
            </a:r>
            <a:r>
              <a:rPr lang="en-US" altLang="ko-KR" dirty="0"/>
              <a:t>: Event</a:t>
            </a:r>
            <a:r>
              <a:rPr lang="ko-KR" altLang="en-US" dirty="0"/>
              <a:t>에서 </a:t>
            </a:r>
            <a:r>
              <a:rPr lang="ko-KR" altLang="en-US" dirty="0" err="1"/>
              <a:t>작업대상</a:t>
            </a:r>
            <a:r>
              <a:rPr lang="ko-KR" altLang="en-US" dirty="0"/>
              <a:t> 정보를 얻고</a:t>
            </a:r>
            <a:r>
              <a:rPr lang="en-US" altLang="ko-KR" dirty="0"/>
              <a:t>, </a:t>
            </a:r>
            <a:r>
              <a:rPr lang="ko-KR" altLang="en-US" dirty="0"/>
              <a:t>필요한 변환 형태와 이름을 지정하여</a:t>
            </a:r>
            <a:r>
              <a:rPr lang="en-US" altLang="ko-KR" dirty="0"/>
              <a:t>, Transcoder</a:t>
            </a:r>
            <a:r>
              <a:rPr lang="ko-KR" altLang="en-US" dirty="0"/>
              <a:t>에게 </a:t>
            </a:r>
            <a:r>
              <a:rPr lang="ko-KR" altLang="en-US" dirty="0" err="1"/>
              <a:t>작업요청</a:t>
            </a:r>
            <a:endParaRPr lang="en-US" altLang="ko-KR" dirty="0"/>
          </a:p>
          <a:p>
            <a:pPr lvl="1"/>
            <a:r>
              <a:rPr lang="en-US" altLang="ko-KR" dirty="0"/>
              <a:t>Elastic Transcoder</a:t>
            </a:r>
            <a:r>
              <a:rPr lang="ko-KR" altLang="en-US" dirty="0"/>
              <a:t>가 지원하는 </a:t>
            </a:r>
            <a:r>
              <a:rPr lang="en-US" altLang="ko-KR" dirty="0"/>
              <a:t>Preset Profile </a:t>
            </a:r>
            <a:r>
              <a:rPr lang="ko-KR" altLang="en-US" dirty="0"/>
              <a:t>중 원하는 것으로 </a:t>
            </a:r>
            <a:r>
              <a:rPr lang="en-US" altLang="ko-KR" dirty="0"/>
              <a:t>Transcoder Job</a:t>
            </a:r>
            <a:r>
              <a:rPr lang="ko-KR" altLang="en-US" dirty="0"/>
              <a:t>생성</a:t>
            </a:r>
            <a:r>
              <a:rPr lang="en-US" altLang="ko-KR" dirty="0"/>
              <a:t>(e.g. </a:t>
            </a:r>
            <a:r>
              <a:rPr lang="en-US" altLang="ko-KR" dirty="0" err="1"/>
              <a:t>Btv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Code</a:t>
            </a:r>
            <a:r>
              <a:rPr lang="ko-KR" altLang="en-US" dirty="0"/>
              <a:t>는 </a:t>
            </a:r>
            <a:r>
              <a:rPr lang="en-US" altLang="ko-KR" dirty="0"/>
              <a:t>AWS console</a:t>
            </a:r>
            <a:r>
              <a:rPr lang="ko-KR" altLang="en-US" dirty="0"/>
              <a:t>에서 수정 또는 </a:t>
            </a:r>
            <a:r>
              <a:rPr lang="en-US" altLang="ko-KR" dirty="0"/>
              <a:t>Local</a:t>
            </a:r>
            <a:r>
              <a:rPr lang="ko-KR" altLang="en-US" dirty="0"/>
              <a:t>에서 </a:t>
            </a:r>
            <a:r>
              <a:rPr lang="en-US" altLang="ko-KR" dirty="0"/>
              <a:t>Deploy</a:t>
            </a:r>
            <a:r>
              <a:rPr lang="ko-KR" altLang="en-US" dirty="0"/>
              <a:t>하여 관리 할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86E0F5-F30F-BF4A-B180-0A1119505DA3}"/>
              </a:ext>
            </a:extLst>
          </p:cNvPr>
          <p:cNvSpPr/>
          <p:nvPr/>
        </p:nvSpPr>
        <p:spPr>
          <a:xfrm>
            <a:off x="767408" y="2581617"/>
            <a:ext cx="5328592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 strict';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AWS = require('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aws-sdk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elasticTranscoder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AWS.ElasticTranscoder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region: 'ap-northeast-1'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function(event, context, callback){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('Welcome, this is 01_TransVideo01.’);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key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event.Records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[0].s3.object.key;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decodeURIComponent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key.replace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(/\+/g, ' '));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sourceKey.split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('.')[0];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EF766-C5CC-1F41-90A1-C901148ACAA0}"/>
              </a:ext>
            </a:extLst>
          </p:cNvPr>
          <p:cNvSpPr txBox="1"/>
          <p:nvPr/>
        </p:nvSpPr>
        <p:spPr>
          <a:xfrm>
            <a:off x="550863" y="6191578"/>
            <a:ext cx="111153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AWS Transcoder Preset Profile : </a:t>
            </a:r>
            <a:r>
              <a:rPr lang="en-US" sz="1100" dirty="0">
                <a:hlinkClick r:id="rId2"/>
              </a:rPr>
              <a:t>https://docs.aws.amazon.com/elastictranscoder/latest/developerguide/system-presets.html</a:t>
            </a:r>
            <a:r>
              <a:rPr lang="en-US" sz="1100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8CAD51-1F09-AF48-8A4B-BDED1B60D787}"/>
              </a:ext>
            </a:extLst>
          </p:cNvPr>
          <p:cNvSpPr/>
          <p:nvPr/>
        </p:nvSpPr>
        <p:spPr>
          <a:xfrm>
            <a:off x="6240016" y="2363371"/>
            <a:ext cx="5562443" cy="3631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params =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PipelineId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'1623120391203-6rqbho',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Input: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Key: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</a:t>
            </a:r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Outputs: [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Key: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'-720p' + '.mp4',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PresetId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'1351620000001-000010' //Generic 720p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Key: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'-480p169' + '.mp4',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PresetId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'1351620000001-000020' //Generic 480p 16:9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]};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elasticTranscoder.createJob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(params, function(error, data){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(error){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callback(error);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ouble Brace 4">
            <a:extLst>
              <a:ext uri="{FF2B5EF4-FFF2-40B4-BE49-F238E27FC236}">
                <a16:creationId xmlns:a16="http://schemas.microsoft.com/office/drawing/2014/main" id="{3FF9C75D-8DC6-0742-9ACF-6DF0C0C6EA86}"/>
              </a:ext>
            </a:extLst>
          </p:cNvPr>
          <p:cNvSpPr/>
          <p:nvPr/>
        </p:nvSpPr>
        <p:spPr>
          <a:xfrm>
            <a:off x="1129918" y="5057556"/>
            <a:ext cx="1872208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0" rIns="0" bIns="0" rtlCol="0" anchor="ctr">
            <a:spAutoFit/>
          </a:bodyPr>
          <a:lstStyle/>
          <a:p>
            <a:r>
              <a:rPr lang="en-US" sz="1100" dirty="0"/>
              <a:t>S3 Object</a:t>
            </a:r>
            <a:r>
              <a:rPr lang="ko-KR" altLang="en-US" sz="1100" dirty="0"/>
              <a:t>의 </a:t>
            </a:r>
            <a:r>
              <a:rPr lang="en-US" altLang="ko-KR" sz="1100" dirty="0"/>
              <a:t>URL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부터</a:t>
            </a:r>
            <a:r>
              <a:rPr lang="ko-KR" altLang="en-US" sz="1100" dirty="0"/>
              <a:t> </a:t>
            </a:r>
            <a:r>
              <a:rPr lang="en-US" altLang="ko-KR" sz="1100" dirty="0"/>
              <a:t>Filename Decoding</a:t>
            </a:r>
            <a:endParaRPr lang="en-US" sz="11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A42993-6CAF-1842-8A7C-64C008802BAD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1129918" y="4328006"/>
            <a:ext cx="0" cy="923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5F9CF3DF-7D70-614F-85CC-8E2305F2FEC0}"/>
              </a:ext>
            </a:extLst>
          </p:cNvPr>
          <p:cNvSpPr/>
          <p:nvPr/>
        </p:nvSpPr>
        <p:spPr>
          <a:xfrm>
            <a:off x="4133885" y="2454484"/>
            <a:ext cx="1582294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Elastic Transcoder</a:t>
            </a:r>
            <a:r>
              <a:rPr lang="ko-KR" altLang="en-US" sz="1100" dirty="0"/>
              <a:t>에 전달할 </a:t>
            </a:r>
            <a:r>
              <a:rPr lang="en-US" altLang="ko-KR" sz="1100" dirty="0"/>
              <a:t>Parameter</a:t>
            </a:r>
            <a:r>
              <a:rPr lang="ko-KR" altLang="en-US" sz="1100" dirty="0"/>
              <a:t>구성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9147BD-DCA7-184A-B34D-362CFFF9F5A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716179" y="2454484"/>
            <a:ext cx="880209" cy="1938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uble Brace 23">
            <a:extLst>
              <a:ext uri="{FF2B5EF4-FFF2-40B4-BE49-F238E27FC236}">
                <a16:creationId xmlns:a16="http://schemas.microsoft.com/office/drawing/2014/main" id="{7FC7437D-9705-CC42-A940-298DC61407F8}"/>
              </a:ext>
            </a:extLst>
          </p:cNvPr>
          <p:cNvSpPr/>
          <p:nvPr/>
        </p:nvSpPr>
        <p:spPr>
          <a:xfrm>
            <a:off x="3327359" y="5159465"/>
            <a:ext cx="2326752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ko-KR" altLang="en-US" sz="1100" dirty="0"/>
              <a:t>변환</a:t>
            </a:r>
            <a:r>
              <a:rPr lang="en-US" altLang="ko-KR" sz="1100" dirty="0"/>
              <a:t> </a:t>
            </a:r>
            <a:r>
              <a:rPr lang="ko-KR" altLang="en-US" sz="1100" dirty="0"/>
              <a:t>출력할 </a:t>
            </a:r>
            <a:r>
              <a:rPr lang="en-US" altLang="ko-KR" sz="1100" dirty="0"/>
              <a:t>Profile</a:t>
            </a:r>
            <a:r>
              <a:rPr lang="ko-KR" altLang="en-US" sz="1100" dirty="0"/>
              <a:t>들 정의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en-US" altLang="ko-KR" sz="1100" dirty="0"/>
              <a:t>Transcoder</a:t>
            </a:r>
            <a:r>
              <a:rPr lang="ko-KR" altLang="en-US" sz="1100" dirty="0"/>
              <a:t>의 </a:t>
            </a:r>
            <a:r>
              <a:rPr lang="en-US" altLang="ko-KR" sz="1100" dirty="0"/>
              <a:t>Preset Profile </a:t>
            </a:r>
            <a:r>
              <a:rPr lang="ko-KR" altLang="en-US" sz="1100" dirty="0"/>
              <a:t>사용</a:t>
            </a:r>
            <a:endParaRPr lang="en-US" sz="11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65F5DA-33B1-784E-B181-BF16739F4FF8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654111" y="3315720"/>
            <a:ext cx="1380463" cy="2037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60F32E80-A06A-904F-AF2F-A540EE576406}"/>
              </a:ext>
            </a:extLst>
          </p:cNvPr>
          <p:cNvSpPr/>
          <p:nvPr/>
        </p:nvSpPr>
        <p:spPr>
          <a:xfrm>
            <a:off x="3632280" y="5874501"/>
            <a:ext cx="2326752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Elastic Transcoder</a:t>
            </a:r>
            <a:r>
              <a:rPr lang="ko-KR" altLang="en-US" sz="1100" dirty="0"/>
              <a:t>에 </a:t>
            </a:r>
            <a:r>
              <a:rPr lang="en-US" altLang="ko-KR" sz="1100" dirty="0"/>
              <a:t>Job</a:t>
            </a:r>
            <a:r>
              <a:rPr lang="ko-KR" altLang="en-US" sz="1100" dirty="0"/>
              <a:t>생성 </a:t>
            </a:r>
            <a:r>
              <a:rPr lang="en-US" altLang="ko-KR" sz="1100" dirty="0"/>
              <a:t>Call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5A2563-EE61-C944-B484-561F8071D41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5959032" y="4903014"/>
            <a:ext cx="637356" cy="10684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67AF808-7D46-7043-ACB3-E942B38F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A8D4ED-2196-6244-8E8F-D702A683D3A0}"/>
              </a:ext>
            </a:extLst>
          </p:cNvPr>
          <p:cNvSpPr/>
          <p:nvPr/>
        </p:nvSpPr>
        <p:spPr>
          <a:xfrm>
            <a:off x="767408" y="2329023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index.js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30" name="Double Brace 29">
            <a:extLst>
              <a:ext uri="{FF2B5EF4-FFF2-40B4-BE49-F238E27FC236}">
                <a16:creationId xmlns:a16="http://schemas.microsoft.com/office/drawing/2014/main" id="{9FD301F8-3205-DE43-9246-941DA4428F75}"/>
              </a:ext>
            </a:extLst>
          </p:cNvPr>
          <p:cNvSpPr/>
          <p:nvPr/>
        </p:nvSpPr>
        <p:spPr>
          <a:xfrm>
            <a:off x="4490735" y="3355095"/>
            <a:ext cx="1582294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Trascoder</a:t>
            </a:r>
            <a:r>
              <a:rPr lang="en-US" sz="1100" dirty="0"/>
              <a:t> Pipeline ID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B70CB6-79A1-F24A-BB30-853C39FB0BE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073029" y="2694293"/>
            <a:ext cx="864280" cy="757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6DA8779-8026-1048-96E0-511DDE75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9722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(2)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Transcoder Job</a:t>
            </a:r>
            <a:r>
              <a:rPr lang="ko-KR" altLang="en-US" dirty="0"/>
              <a:t>에서 처리할 </a:t>
            </a:r>
            <a:r>
              <a:rPr lang="en-US" altLang="ko-KR" dirty="0"/>
              <a:t>S3</a:t>
            </a:r>
            <a:r>
              <a:rPr lang="ko-KR" altLang="en-US" dirty="0"/>
              <a:t>저장소와 </a:t>
            </a:r>
            <a:r>
              <a:rPr lang="en-US" altLang="ko-KR" dirty="0"/>
              <a:t>Lambda Function Trigger</a:t>
            </a:r>
            <a:r>
              <a:rPr lang="ko-KR" altLang="en-US" dirty="0"/>
              <a:t>로 연동 구성</a:t>
            </a:r>
            <a:endParaRPr lang="en-US" altLang="ko-KR" baseline="30000" dirty="0"/>
          </a:p>
          <a:p>
            <a:pPr lvl="1"/>
            <a:r>
              <a:rPr kumimoji="1" lang="en-US" altLang="ko-KR" dirty="0"/>
              <a:t>S3</a:t>
            </a:r>
            <a:r>
              <a:rPr kumimoji="1" lang="ko-KR" altLang="en-US" dirty="0"/>
              <a:t> </a:t>
            </a:r>
            <a:r>
              <a:rPr kumimoji="1" lang="en-US" altLang="ko-KR" dirty="0"/>
              <a:t>Event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Lambda Trigger</a:t>
            </a:r>
            <a:r>
              <a:rPr kumimoji="1" lang="ko-KR" altLang="en-US" dirty="0"/>
              <a:t>연결 </a:t>
            </a:r>
            <a:r>
              <a:rPr kumimoji="1" lang="en-US" altLang="ko-KR" dirty="0"/>
              <a:t>: </a:t>
            </a:r>
            <a:r>
              <a:rPr lang="en-US" dirty="0"/>
              <a:t>All object create events </a:t>
            </a:r>
            <a:r>
              <a:rPr lang="en-US" baseline="30000" dirty="0"/>
              <a:t>(Put, Post, Copy, Multipart upload completed)</a:t>
            </a:r>
            <a:endParaRPr lang="en-US" altLang="ko-KR" baseline="30000" dirty="0"/>
          </a:p>
          <a:p>
            <a:pPr lvl="1"/>
            <a:r>
              <a:rPr lang="en-US" altLang="ko-KR" dirty="0"/>
              <a:t>(S3</a:t>
            </a:r>
            <a:r>
              <a:rPr lang="ko-KR" altLang="en-US" dirty="0"/>
              <a:t>에서 등록 하거나</a:t>
            </a:r>
            <a:r>
              <a:rPr lang="en-US" altLang="ko-KR" dirty="0"/>
              <a:t>, Lambda</a:t>
            </a:r>
            <a:r>
              <a:rPr lang="ko-KR" altLang="en-US" dirty="0"/>
              <a:t>에서 등록해도 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B28F3-3E15-7B44-8A62-8F5497B9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C0DA0-60E0-CF49-BDAA-4E394BF8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533649"/>
            <a:ext cx="5219700" cy="406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D0EFA-3F52-9248-9871-D65B8C206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300" y="2552699"/>
            <a:ext cx="5727700" cy="4025900"/>
          </a:xfrm>
          <a:prstGeom prst="rect">
            <a:avLst/>
          </a:prstGeom>
        </p:spPr>
      </p:pic>
      <p:sp>
        <p:nvSpPr>
          <p:cNvPr id="10" name="Double Brace 9">
            <a:extLst>
              <a:ext uri="{FF2B5EF4-FFF2-40B4-BE49-F238E27FC236}">
                <a16:creationId xmlns:a16="http://schemas.microsoft.com/office/drawing/2014/main" id="{44C0C41A-5687-B348-AA5B-8C90344DF5D4}"/>
              </a:ext>
            </a:extLst>
          </p:cNvPr>
          <p:cNvSpPr/>
          <p:nvPr/>
        </p:nvSpPr>
        <p:spPr>
          <a:xfrm>
            <a:off x="3017118" y="4172403"/>
            <a:ext cx="2142778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/>
              <a:t>S3 </a:t>
            </a:r>
            <a:r>
              <a:rPr lang="en-US" altLang="ko-KR" sz="1100" dirty="0" err="1"/>
              <a:t>Obejct</a:t>
            </a:r>
            <a:r>
              <a:rPr lang="ko-KR" altLang="en-US" sz="1100" dirty="0"/>
              <a:t>의 </a:t>
            </a:r>
            <a:r>
              <a:rPr lang="en-US" altLang="ko-KR" sz="1100" dirty="0"/>
              <a:t>Properties Tab</a:t>
            </a:r>
            <a:r>
              <a:rPr lang="ko-KR" altLang="en-US" sz="1100" dirty="0"/>
              <a:t>에 많은 내용의 설정이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B2EB3D-67AC-A64E-B057-CFC69199042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631504" y="3872341"/>
            <a:ext cx="1385614" cy="4938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uble Brace 12">
            <a:extLst>
              <a:ext uri="{FF2B5EF4-FFF2-40B4-BE49-F238E27FC236}">
                <a16:creationId xmlns:a16="http://schemas.microsoft.com/office/drawing/2014/main" id="{2AEF2718-64C5-9149-99B5-4ABAE357371A}"/>
              </a:ext>
            </a:extLst>
          </p:cNvPr>
          <p:cNvSpPr/>
          <p:nvPr/>
        </p:nvSpPr>
        <p:spPr>
          <a:xfrm>
            <a:off x="3906823" y="3232128"/>
            <a:ext cx="2142778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</a:t>
            </a:r>
            <a:r>
              <a:rPr lang="ko-KR" altLang="en-US" sz="1100" dirty="0"/>
              <a:t>의 </a:t>
            </a:r>
            <a:r>
              <a:rPr lang="en-US" altLang="ko-KR" sz="1100" dirty="0"/>
              <a:t>Trigger Point </a:t>
            </a:r>
            <a:r>
              <a:rPr lang="ko-KR" altLang="en-US" sz="1100" dirty="0"/>
              <a:t>지정</a:t>
            </a:r>
            <a:r>
              <a:rPr lang="en-US" altLang="ko-KR" sz="1100" dirty="0"/>
              <a:t>:</a:t>
            </a:r>
            <a:br>
              <a:rPr lang="en-US" altLang="ko-KR" sz="1100" dirty="0"/>
            </a:br>
            <a:r>
              <a:rPr lang="en-US" altLang="ko-KR" sz="1100" dirty="0"/>
              <a:t>Lambda</a:t>
            </a:r>
            <a:r>
              <a:rPr lang="ko-KR" altLang="en-US" sz="1100" dirty="0"/>
              <a:t>에서 설정해도 되고</a:t>
            </a:r>
            <a:r>
              <a:rPr lang="en-US" altLang="ko-KR" sz="1100" dirty="0"/>
              <a:t>, S3</a:t>
            </a:r>
            <a:r>
              <a:rPr lang="ko-KR" altLang="en-US" sz="1100" dirty="0"/>
              <a:t>에서 설정할 수도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8BDC5-F2AD-8449-B463-A26024B3003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049601" y="3522879"/>
            <a:ext cx="852561" cy="989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25F49168-7628-FC4F-9B03-7C7E3CBC7BDD}"/>
              </a:ext>
            </a:extLst>
          </p:cNvPr>
          <p:cNvSpPr/>
          <p:nvPr/>
        </p:nvSpPr>
        <p:spPr>
          <a:xfrm>
            <a:off x="9334370" y="3784737"/>
            <a:ext cx="2142778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Function</a:t>
            </a:r>
            <a:r>
              <a:rPr lang="ko-KR" altLang="en-US" sz="1100" dirty="0"/>
              <a:t>의 </a:t>
            </a:r>
            <a:r>
              <a:rPr lang="en-US" altLang="ko-KR" sz="1100" dirty="0"/>
              <a:t>Test, Configure </a:t>
            </a:r>
            <a:r>
              <a:rPr lang="ko-KR" altLang="en-US" sz="1100" dirty="0"/>
              <a:t>및</a:t>
            </a:r>
            <a:r>
              <a:rPr lang="en-US" altLang="ko-KR" sz="1100" dirty="0"/>
              <a:t>Monitor(CloudWatch</a:t>
            </a:r>
            <a:r>
              <a:rPr lang="ko-KR" altLang="en-US" sz="1100" dirty="0"/>
              <a:t>포함</a:t>
            </a:r>
            <a:r>
              <a:rPr lang="en-US" altLang="ko-KR" sz="1100" dirty="0"/>
              <a:t>) </a:t>
            </a:r>
            <a:r>
              <a:rPr lang="ko-KR" altLang="en-US" sz="1100" dirty="0"/>
              <a:t>등에 대해 설정</a:t>
            </a:r>
            <a:r>
              <a:rPr lang="en-US" altLang="ko-KR" sz="1100" dirty="0"/>
              <a:t>, </a:t>
            </a:r>
            <a:r>
              <a:rPr lang="ko-KR" altLang="en-US" sz="1100" dirty="0"/>
              <a:t>확인 할 수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40C19F-CB34-7440-8C39-5EBAEC1B42FD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7592104" y="4075488"/>
            <a:ext cx="1742266" cy="1033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A61C2-1B7E-4B4A-AE3C-A868CFDC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479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(3)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 </a:t>
            </a:r>
            <a:r>
              <a:rPr lang="ko-KR" altLang="en-US" dirty="0"/>
              <a:t>기능 </a:t>
            </a:r>
            <a:r>
              <a:rPr lang="en-US" altLang="ko-KR" dirty="0"/>
              <a:t>test 1 (by upload)</a:t>
            </a:r>
            <a:endParaRPr lang="en-US" altLang="ko-KR" baseline="30000" dirty="0"/>
          </a:p>
          <a:p>
            <a:pPr lvl="1"/>
            <a:r>
              <a:rPr kumimoji="1" lang="en-US" altLang="ko-KR" dirty="0"/>
              <a:t>S3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Video</a:t>
            </a:r>
            <a:r>
              <a:rPr kumimoji="1" lang="ko-KR" altLang="en-US" dirty="0"/>
              <a:t> 파일을 </a:t>
            </a:r>
            <a:r>
              <a:rPr kumimoji="1" lang="en-US" altLang="ko-KR" dirty="0"/>
              <a:t>upload</a:t>
            </a:r>
            <a:r>
              <a:rPr kumimoji="1" lang="ko-KR" altLang="en-US" dirty="0"/>
              <a:t>하고</a:t>
            </a:r>
            <a:r>
              <a:rPr kumimoji="1" lang="en-US" altLang="ko-KR" dirty="0"/>
              <a:t>, transcoding</a:t>
            </a:r>
            <a:r>
              <a:rPr kumimoji="1" lang="ko-KR" altLang="en-US" dirty="0"/>
              <a:t>된 내용을 </a:t>
            </a:r>
            <a:r>
              <a:rPr kumimoji="1" lang="en-US" altLang="ko-KR" dirty="0"/>
              <a:t>S3</a:t>
            </a:r>
            <a:r>
              <a:rPr kumimoji="1" lang="ko-KR" altLang="en-US" dirty="0"/>
              <a:t>에서 확인한다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AWS </a:t>
            </a:r>
            <a:r>
              <a:rPr kumimoji="1" lang="en-US" altLang="ko-KR" dirty="0" err="1"/>
              <a:t>Cloudwatch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Lambda Function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확인해 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AWS Elastic Transcoder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확인해 본다</a:t>
            </a:r>
            <a:r>
              <a:rPr kumimoji="1" lang="en-US" altLang="ko-KR" dirty="0"/>
              <a:t>. (Jobs &gt; Pipeline)</a:t>
            </a:r>
          </a:p>
          <a:p>
            <a:pPr lvl="1"/>
            <a:r>
              <a:rPr kumimoji="1" lang="ko-KR" altLang="en-US" dirty="0"/>
              <a:t>변환된 </a:t>
            </a:r>
            <a:r>
              <a:rPr kumimoji="1" lang="en-US" altLang="ko-KR" dirty="0"/>
              <a:t>video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다운로드 받아 확인해 본다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ffprobe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video file</a:t>
            </a:r>
            <a:r>
              <a:rPr kumimoji="1" lang="ko-KR" altLang="en-US" dirty="0"/>
              <a:t> 세부내용을 확인해 본다</a:t>
            </a:r>
            <a:r>
              <a:rPr kumimoji="1" lang="en-US" altLang="ko-KR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B2A2B-C425-DA4C-A995-E8E8C7EF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337FA-171B-9843-9396-DB84A015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81" y="3271165"/>
            <a:ext cx="7067550" cy="1714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75C8A-BA30-7B4C-A848-BCA44C9A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pic>
        <p:nvPicPr>
          <p:cNvPr id="8" name="Graphic 7" descr="Right pointing backhand index">
            <a:extLst>
              <a:ext uri="{FF2B5EF4-FFF2-40B4-BE49-F238E27FC236}">
                <a16:creationId xmlns:a16="http://schemas.microsoft.com/office/drawing/2014/main" id="{C282AC14-389E-9E42-B28A-0F0AFA755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69" y="3452144"/>
            <a:ext cx="582678" cy="582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5AF695-9A16-4446-B90D-452A4E5A22D9}"/>
              </a:ext>
            </a:extLst>
          </p:cNvPr>
          <p:cNvSpPr txBox="1"/>
          <p:nvPr/>
        </p:nvSpPr>
        <p:spPr>
          <a:xfrm>
            <a:off x="562232" y="5973924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변환 완료된</a:t>
            </a:r>
            <a:r>
              <a:rPr lang="en-US" altLang="ko-KR" sz="1100" dirty="0"/>
              <a:t> Video File</a:t>
            </a:r>
            <a:r>
              <a:rPr lang="ko-KR" altLang="en-US" sz="1100" dirty="0"/>
              <a:t> </a:t>
            </a:r>
            <a:r>
              <a:rPr lang="en-US" altLang="ko-KR" sz="1100" dirty="0"/>
              <a:t>Object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직접 </a:t>
            </a:r>
            <a:r>
              <a:rPr lang="en-US" altLang="ko-KR" sz="1100" dirty="0"/>
              <a:t>“Open” </a:t>
            </a:r>
            <a:r>
              <a:rPr lang="ko-KR" altLang="en-US" sz="1100" dirty="0"/>
              <a:t>하는 경우</a:t>
            </a:r>
            <a:r>
              <a:rPr lang="en-US" altLang="ko-KR" sz="1100" dirty="0"/>
              <a:t> Play</a:t>
            </a:r>
            <a:r>
              <a:rPr lang="ko-KR" altLang="en-US" sz="1100" dirty="0"/>
              <a:t>가 가능하지만</a:t>
            </a:r>
            <a:r>
              <a:rPr lang="en-US" altLang="ko-KR" sz="1100" dirty="0"/>
              <a:t>, Object URL</a:t>
            </a:r>
            <a:r>
              <a:rPr lang="ko-KR" altLang="en-US" sz="1100" dirty="0"/>
              <a:t>을 사용하여 </a:t>
            </a:r>
            <a:r>
              <a:rPr lang="en-US" altLang="ko-KR" sz="1100" dirty="0"/>
              <a:t>open</a:t>
            </a:r>
            <a:r>
              <a:rPr lang="ko-KR" altLang="en-US" sz="1100" dirty="0"/>
              <a:t>하는 경우</a:t>
            </a:r>
            <a:r>
              <a:rPr lang="en-US" altLang="ko-KR" sz="1100" dirty="0"/>
              <a:t> Play</a:t>
            </a:r>
            <a:r>
              <a:rPr lang="ko-KR" altLang="en-US" sz="1100" dirty="0"/>
              <a:t>가 불가능하고</a:t>
            </a:r>
            <a:r>
              <a:rPr lang="en-US" altLang="ko-KR" sz="1100" dirty="0"/>
              <a:t>, </a:t>
            </a:r>
            <a:r>
              <a:rPr lang="ko-KR" altLang="en-US" sz="1100" dirty="0"/>
              <a:t>에러가 발생한다</a:t>
            </a:r>
            <a:r>
              <a:rPr lang="en-US" altLang="ko-KR" sz="1100" dirty="0"/>
              <a:t>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이것은 해당 </a:t>
            </a:r>
            <a:r>
              <a:rPr lang="en-US" altLang="ko-KR" sz="1100" dirty="0"/>
              <a:t>Object</a:t>
            </a:r>
            <a:r>
              <a:rPr lang="ko-KR" altLang="en-US" sz="1100" dirty="0"/>
              <a:t>에 대한 외부에서의 접근 권한이 없기 때문이며</a:t>
            </a:r>
            <a:r>
              <a:rPr lang="en-US" altLang="ko-KR" sz="1100" dirty="0"/>
              <a:t>, SNS Subscription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권한 변경해줄 </a:t>
            </a:r>
            <a:r>
              <a:rPr lang="en-US" altLang="ko-KR" sz="1100" dirty="0"/>
              <a:t>Lambda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만들어줄 것이다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948B2-3A4A-1C4D-BBAE-0DD47F351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61" y="2776941"/>
            <a:ext cx="2052116" cy="1598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A92D4F-DF17-6B43-A8CB-E73587982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8409" y="4375432"/>
            <a:ext cx="2052116" cy="15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11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(4)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 </a:t>
            </a:r>
            <a:r>
              <a:rPr lang="ko-KR" altLang="en-US" dirty="0"/>
              <a:t>기능 </a:t>
            </a:r>
            <a:r>
              <a:rPr lang="en-US" altLang="ko-KR" dirty="0"/>
              <a:t>test 2 (by Event Trigger)</a:t>
            </a:r>
            <a:endParaRPr lang="en-US" altLang="ko-KR" baseline="30000" dirty="0"/>
          </a:p>
          <a:p>
            <a:pPr lvl="1"/>
            <a:r>
              <a:rPr lang="en-US" altLang="ko-KR" dirty="0"/>
              <a:t>S3</a:t>
            </a:r>
            <a:r>
              <a:rPr lang="ko-KR" altLang="en-US" dirty="0"/>
              <a:t>가 발생시켜 </a:t>
            </a:r>
            <a:r>
              <a:rPr lang="en-US" altLang="ko-KR" dirty="0"/>
              <a:t>Lambda</a:t>
            </a:r>
            <a:r>
              <a:rPr lang="ko-KR" altLang="en-US" dirty="0"/>
              <a:t>에 보내는 </a:t>
            </a:r>
            <a:r>
              <a:rPr lang="en-US" altLang="ko-KR" dirty="0"/>
              <a:t>Event Message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에서 </a:t>
            </a:r>
            <a:r>
              <a:rPr lang="en-US" altLang="ko-KR" dirty="0"/>
              <a:t>Lambda</a:t>
            </a:r>
            <a:r>
              <a:rPr lang="ko-KR" altLang="en-US" dirty="0"/>
              <a:t>로 보내어 </a:t>
            </a:r>
            <a:r>
              <a:rPr lang="en-US" altLang="ko-KR" dirty="0"/>
              <a:t>Trigger</a:t>
            </a:r>
            <a:r>
              <a:rPr lang="ko-KR" altLang="en-US" dirty="0"/>
              <a:t>해본다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AWS </a:t>
            </a:r>
            <a:r>
              <a:rPr kumimoji="1" lang="en-US" altLang="ko-KR" dirty="0" err="1"/>
              <a:t>Cloudwatch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Lambda Function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확인해 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/>
              <a:t>AWS Elastic Transcoder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log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확인해 본다</a:t>
            </a:r>
            <a:r>
              <a:rPr kumimoji="1" lang="en-US" altLang="ko-KR" dirty="0"/>
              <a:t>. (Jobs &gt; Pipeline)</a:t>
            </a:r>
          </a:p>
          <a:p>
            <a:pPr lvl="1"/>
            <a:r>
              <a:rPr kumimoji="1" lang="ko-KR" altLang="en-US" dirty="0"/>
              <a:t>변환된 </a:t>
            </a:r>
            <a:r>
              <a:rPr kumimoji="1" lang="en-US" altLang="ko-KR" dirty="0"/>
              <a:t>video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다운로드 받아 확인해 본다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ffprobe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video file</a:t>
            </a:r>
            <a:r>
              <a:rPr kumimoji="1" lang="ko-KR" altLang="en-US" dirty="0"/>
              <a:t> 세부내용을 확인해 본다</a:t>
            </a:r>
            <a:r>
              <a:rPr kumimoji="1" lang="en-US" altLang="ko-KR" dirty="0"/>
              <a:t>. </a:t>
            </a:r>
          </a:p>
          <a:p>
            <a:pPr lvl="1"/>
            <a:endParaRPr kumimoji="1"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B2A2B-C425-DA4C-A995-E8E8C7EF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B47C551-2C4D-D341-926D-A905F822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29" y="2815634"/>
            <a:ext cx="7086600" cy="3124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27026-1F5A-354C-B8C8-8D246933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pic>
        <p:nvPicPr>
          <p:cNvPr id="7" name="Graphic 6" descr="Right pointing backhand index">
            <a:extLst>
              <a:ext uri="{FF2B5EF4-FFF2-40B4-BE49-F238E27FC236}">
                <a16:creationId xmlns:a16="http://schemas.microsoft.com/office/drawing/2014/main" id="{411D3FDB-7997-5543-AE0D-4B0F39BE5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495" y="4781039"/>
            <a:ext cx="582678" cy="582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2FC9C-97FB-B246-9897-32288EC27562}"/>
              </a:ext>
            </a:extLst>
          </p:cNvPr>
          <p:cNvSpPr txBox="1"/>
          <p:nvPr/>
        </p:nvSpPr>
        <p:spPr>
          <a:xfrm>
            <a:off x="566738" y="6191578"/>
            <a:ext cx="111153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이 </a:t>
            </a:r>
            <a:r>
              <a:rPr lang="en-US" altLang="ko-KR" sz="1100" dirty="0"/>
              <a:t>Test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위해서는 </a:t>
            </a:r>
            <a:r>
              <a:rPr lang="en-US" altLang="ko-KR" sz="1100" dirty="0"/>
              <a:t>Local</a:t>
            </a:r>
            <a:r>
              <a:rPr lang="ko-KR" altLang="en-US" sz="1100" dirty="0"/>
              <a:t>에 </a:t>
            </a:r>
            <a:r>
              <a:rPr lang="en-US" altLang="ko-KR" sz="1100" dirty="0"/>
              <a:t>Lambda Function</a:t>
            </a:r>
            <a:r>
              <a:rPr lang="ko-KR" altLang="en-US" sz="1100" dirty="0"/>
              <a:t>을 처리할 수 있는 </a:t>
            </a:r>
            <a:r>
              <a:rPr lang="en-US" altLang="ko-KR" sz="1100" dirty="0" err="1"/>
              <a:t>npm</a:t>
            </a:r>
            <a:r>
              <a:rPr lang="ko-KR" altLang="en-US" sz="1100" dirty="0"/>
              <a:t>환경을 준비하고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Event.json</a:t>
            </a:r>
            <a:r>
              <a:rPr lang="ko-KR" altLang="en-US" sz="1100" dirty="0"/>
              <a:t>을 구성하여</a:t>
            </a:r>
            <a:r>
              <a:rPr lang="en-US" altLang="ko-KR" sz="1100" dirty="0"/>
              <a:t>, AWS CLI</a:t>
            </a:r>
            <a:r>
              <a:rPr lang="ko-KR" altLang="en-US" sz="1100" dirty="0"/>
              <a:t>로 </a:t>
            </a:r>
            <a:r>
              <a:rPr lang="en-US" altLang="ko-KR" sz="1100" dirty="0" err="1"/>
              <a:t>Triiger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보내는 것으로 구현한다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1921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(4a)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Local</a:t>
            </a:r>
            <a:r>
              <a:rPr kumimoji="1" lang="ko-KR" altLang="en-US" dirty="0"/>
              <a:t>환경에서 </a:t>
            </a:r>
            <a:r>
              <a:rPr kumimoji="1" lang="en-US" altLang="ko-KR" dirty="0"/>
              <a:t>Lambda Function</a:t>
            </a:r>
            <a:r>
              <a:rPr kumimoji="1" lang="ko-KR" altLang="en-US" dirty="0"/>
              <a:t>의 </a:t>
            </a:r>
            <a:r>
              <a:rPr kumimoji="1" lang="en-US" altLang="ko-KR" u="sng" dirty="0"/>
              <a:t>“test”</a:t>
            </a:r>
            <a:r>
              <a:rPr kumimoji="1" lang="ko-KR" altLang="en-US" u="sng" dirty="0"/>
              <a:t> </a:t>
            </a:r>
            <a:r>
              <a:rPr kumimoji="1" lang="ko-KR" altLang="en-US" dirty="0"/>
              <a:t>및 소스</a:t>
            </a:r>
            <a:r>
              <a:rPr kumimoji="1" lang="en-US" altLang="ko-KR" dirty="0"/>
              <a:t> </a:t>
            </a:r>
            <a:r>
              <a:rPr kumimoji="1" lang="ko-KR" altLang="en-US" dirty="0"/>
              <a:t>관리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package.json</a:t>
            </a:r>
            <a:r>
              <a:rPr kumimoji="1" lang="ko-KR" altLang="en-US" dirty="0"/>
              <a:t>은 프로젝트 정보와 </a:t>
            </a:r>
            <a:r>
              <a:rPr kumimoji="1" lang="en-US" altLang="ko-KR" dirty="0"/>
              <a:t>dependency</a:t>
            </a:r>
            <a:r>
              <a:rPr kumimoji="1" lang="ko-KR" altLang="en-US" dirty="0"/>
              <a:t> 관리 문서</a:t>
            </a:r>
            <a:r>
              <a:rPr kumimoji="1" lang="en-US" altLang="ko-KR" dirty="0"/>
              <a:t>. </a:t>
            </a:r>
            <a:r>
              <a:rPr kumimoji="1" lang="ko-KR" altLang="en-US" dirty="0"/>
              <a:t>동일한 개발 환경 유지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 err="1"/>
              <a:t>package.json</a:t>
            </a:r>
            <a:r>
              <a:rPr kumimoji="1" lang="ko-KR" altLang="en-US" dirty="0"/>
              <a:t>을 기준으로 </a:t>
            </a:r>
            <a:r>
              <a:rPr kumimoji="1" lang="en-US" altLang="ko-KR" dirty="0" err="1"/>
              <a:t>npm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script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lambda function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deploy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C5D01-B75D-A94A-8475-66F0B937B751}"/>
              </a:ext>
            </a:extLst>
          </p:cNvPr>
          <p:cNvSpPr/>
          <p:nvPr/>
        </p:nvSpPr>
        <p:spPr>
          <a:xfrm>
            <a:off x="767408" y="2419141"/>
            <a:ext cx="8712968" cy="3170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"name": "Ch03-1-transVideo",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"version": "1.0.0",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"description": "create a job to transcode videos uploaded to an S3 bucket",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"main":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"scripts":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"test":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"run-local-lambda --file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--event tests/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event.json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lambda update-function-code --function-name arn:aws:lambda:ap-northeast-1:540197000000:function:01_TransVideo01 --zip-file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fileb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://Lambda-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Deployment.zip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predeploy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"zip -r Lambda-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Deployment.zip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-x \"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node_modules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*\" \"*.zip\" \"*.json\" \"*.log\" \"*.md\" 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"dependencies":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aws-sdk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"^2.3.2"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"author": "Joe Lee",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"license": "BSD-2-Clause",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devDependencies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"run-local-lambda": "^1.1.1"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DF1801-DD4A-4244-8F49-81A758F3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B99299-40BA-5E45-A142-AC18E8E6CC1E}"/>
              </a:ext>
            </a:extLst>
          </p:cNvPr>
          <p:cNvSpPr txBox="1"/>
          <p:nvPr/>
        </p:nvSpPr>
        <p:spPr>
          <a:xfrm>
            <a:off x="562232" y="5973924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npm</a:t>
            </a:r>
            <a:r>
              <a:rPr lang="en-US" sz="1100" dirty="0"/>
              <a:t>: JavaScript</a:t>
            </a:r>
            <a:r>
              <a:rPr lang="ko-KR" altLang="en-US" sz="1100" dirty="0"/>
              <a:t>관련</a:t>
            </a:r>
            <a:r>
              <a:rPr lang="en-US" altLang="ko-KR" sz="1100" dirty="0"/>
              <a:t>,</a:t>
            </a:r>
            <a:r>
              <a:rPr lang="ko-KR" altLang="en-US" sz="1100" dirty="0"/>
              <a:t> 소프트웨어 레지스트리 패키지 관리자</a:t>
            </a:r>
            <a:r>
              <a:rPr lang="en-US" altLang="ko-KR" sz="1100" dirty="0"/>
              <a:t> (Package dependencies, Version tracking) </a:t>
            </a:r>
            <a:r>
              <a:rPr lang="en-US" altLang="ko-KR" sz="1100" dirty="0">
                <a:hlinkClick r:id="rId3"/>
              </a:rPr>
              <a:t>https://www.npmjs.com/</a:t>
            </a:r>
            <a:r>
              <a:rPr lang="en-US" altLang="ko-KR" sz="1100" dirty="0"/>
              <a:t>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하나의 </a:t>
            </a:r>
            <a:r>
              <a:rPr lang="en-US" altLang="ko-KR" sz="1100" dirty="0"/>
              <a:t>Directory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 err="1"/>
              <a:t>npm</a:t>
            </a:r>
            <a:r>
              <a:rPr lang="en-US" altLang="ko-KR" sz="1100" dirty="0"/>
              <a:t> package</a:t>
            </a:r>
            <a:r>
              <a:rPr lang="ko-KR" altLang="en-US" sz="1100" dirty="0"/>
              <a:t>로 사용하게 되며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package.json</a:t>
            </a:r>
            <a:r>
              <a:rPr lang="ko-KR" altLang="en-US" sz="1100" dirty="0"/>
              <a:t>은 </a:t>
            </a:r>
            <a:r>
              <a:rPr lang="en-US" altLang="ko-KR" sz="1100" dirty="0" err="1"/>
              <a:t>npm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init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초기 생성하거나</a:t>
            </a:r>
            <a:r>
              <a:rPr lang="en-US" altLang="ko-KR" sz="1100" dirty="0"/>
              <a:t>, </a:t>
            </a:r>
            <a:r>
              <a:rPr lang="ko-KR" altLang="en-US" sz="1100" dirty="0"/>
              <a:t>다른 것을 복사 사용함</a:t>
            </a:r>
            <a:endParaRPr lang="en-US" sz="1100" dirty="0"/>
          </a:p>
        </p:txBody>
      </p:sp>
      <p:sp>
        <p:nvSpPr>
          <p:cNvPr id="9" name="Double Brace 8">
            <a:extLst>
              <a:ext uri="{FF2B5EF4-FFF2-40B4-BE49-F238E27FC236}">
                <a16:creationId xmlns:a16="http://schemas.microsoft.com/office/drawing/2014/main" id="{3314FC8E-E3AB-424B-B4AC-B959F4488381}"/>
              </a:ext>
            </a:extLst>
          </p:cNvPr>
          <p:cNvSpPr/>
          <p:nvPr/>
        </p:nvSpPr>
        <p:spPr>
          <a:xfrm>
            <a:off x="7104112" y="2350050"/>
            <a:ext cx="4033665" cy="775335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test</a:t>
            </a:r>
            <a:r>
              <a:rPr lang="ko-KR" altLang="en-US" sz="1100" dirty="0"/>
              <a:t> </a:t>
            </a:r>
            <a:r>
              <a:rPr lang="en-US" altLang="ko-KR" sz="1100" dirty="0"/>
              <a:t>: run-local-lambda</a:t>
            </a:r>
            <a:r>
              <a:rPr lang="ko-KR" altLang="en-US" sz="1100" dirty="0"/>
              <a:t>패키지에 의해 </a:t>
            </a:r>
            <a:r>
              <a:rPr lang="en-US" altLang="ko-KR" sz="1100" dirty="0"/>
              <a:t>Local</a:t>
            </a:r>
            <a:r>
              <a:rPr lang="ko-KR" altLang="en-US" sz="1100" dirty="0"/>
              <a:t>에서 </a:t>
            </a:r>
            <a:r>
              <a:rPr lang="en-US" altLang="ko-KR" sz="1100" dirty="0"/>
              <a:t>Lambda </a:t>
            </a:r>
            <a:r>
              <a:rPr lang="en-US" altLang="ko-KR" sz="1100" dirty="0" err="1"/>
              <a:t>Funciton</a:t>
            </a:r>
            <a:r>
              <a:rPr lang="en-US" altLang="ko-KR" sz="1100" dirty="0"/>
              <a:t> Code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실행해 볼 수 있음</a:t>
            </a:r>
            <a:r>
              <a:rPr lang="en-US" altLang="ko-KR" sz="1100" dirty="0"/>
              <a:t>. </a:t>
            </a:r>
            <a:br>
              <a:rPr lang="en-US" altLang="ko-KR" sz="1100" dirty="0"/>
            </a:br>
            <a:r>
              <a:rPr lang="ko-KR" altLang="en-US" sz="1100" dirty="0"/>
              <a:t>또한</a:t>
            </a:r>
            <a:r>
              <a:rPr lang="en-US" altLang="ko-KR" sz="1100" dirty="0"/>
              <a:t>, test</a:t>
            </a:r>
            <a:r>
              <a:rPr lang="ko-KR" altLang="en-US" sz="1100" dirty="0"/>
              <a:t>에 사용될 </a:t>
            </a:r>
            <a:r>
              <a:rPr lang="en-US" altLang="ko-KR" sz="1100" dirty="0"/>
              <a:t>event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별도의 파일로 구성하여</a:t>
            </a:r>
            <a:r>
              <a:rPr lang="en-US" altLang="ko-KR" sz="1100" dirty="0"/>
              <a:t> Event Trigger</a:t>
            </a:r>
            <a:r>
              <a:rPr lang="ko-KR" altLang="en-US" sz="1100" dirty="0"/>
              <a:t>의 </a:t>
            </a:r>
            <a:r>
              <a:rPr lang="en-US" altLang="ko-KR" sz="1100" dirty="0"/>
              <a:t>message</a:t>
            </a:r>
            <a:r>
              <a:rPr lang="ko-KR" altLang="en-US" sz="1100" dirty="0"/>
              <a:t>로 사용할 수 있음</a:t>
            </a:r>
            <a:endParaRPr lang="en-US" sz="11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B5DA1E-DD91-5E4D-9D13-28DAF758343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703512" y="2737718"/>
            <a:ext cx="5400600" cy="672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uble Brace 12">
            <a:extLst>
              <a:ext uri="{FF2B5EF4-FFF2-40B4-BE49-F238E27FC236}">
                <a16:creationId xmlns:a16="http://schemas.microsoft.com/office/drawing/2014/main" id="{0DCC9663-BE56-D441-A4AD-D227BB980BF2}"/>
              </a:ext>
            </a:extLst>
          </p:cNvPr>
          <p:cNvSpPr/>
          <p:nvPr/>
        </p:nvSpPr>
        <p:spPr>
          <a:xfrm>
            <a:off x="3947362" y="4205018"/>
            <a:ext cx="3528915" cy="775335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/>
              <a:t>deploy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aws</a:t>
            </a:r>
            <a:r>
              <a:rPr lang="en-US" altLang="ko-KR" sz="1100" dirty="0"/>
              <a:t> cli</a:t>
            </a:r>
            <a:r>
              <a:rPr lang="ko-KR" altLang="en-US" sz="1100" dirty="0"/>
              <a:t>로 </a:t>
            </a:r>
            <a:r>
              <a:rPr lang="en-US" altLang="ko-KR" sz="1100" dirty="0"/>
              <a:t>Local</a:t>
            </a:r>
            <a:r>
              <a:rPr lang="ko-KR" altLang="en-US" sz="1100" dirty="0"/>
              <a:t>의 </a:t>
            </a:r>
            <a:r>
              <a:rPr lang="en-US" altLang="ko-KR" sz="1100" dirty="0"/>
              <a:t>Lambda Function package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해당 </a:t>
            </a:r>
            <a:r>
              <a:rPr lang="en-US" altLang="ko-KR" sz="1100" dirty="0"/>
              <a:t>AWS Lambda Function</a:t>
            </a:r>
            <a:r>
              <a:rPr lang="ko-KR" altLang="en-US" sz="1100" dirty="0"/>
              <a:t>에 </a:t>
            </a:r>
            <a:r>
              <a:rPr lang="en-US" altLang="ko-KR" sz="1100" dirty="0"/>
              <a:t>Deploy </a:t>
            </a:r>
            <a:r>
              <a:rPr lang="ko-KR" altLang="en-US" sz="1100" dirty="0"/>
              <a:t>함</a:t>
            </a:r>
            <a:r>
              <a:rPr lang="en-US" altLang="ko-KR" sz="1100" dirty="0"/>
              <a:t>. Lambda Function</a:t>
            </a:r>
            <a:r>
              <a:rPr lang="ko-KR" altLang="en-US" sz="1100" dirty="0"/>
              <a:t>은 내부적으로 </a:t>
            </a:r>
            <a:r>
              <a:rPr lang="en-US" altLang="ko-KR" sz="1100" dirty="0"/>
              <a:t>Function</a:t>
            </a:r>
            <a:r>
              <a:rPr lang="ko-KR" altLang="en-US" sz="1100" dirty="0"/>
              <a:t>을 </a:t>
            </a:r>
            <a:r>
              <a:rPr lang="en-US" altLang="ko-KR" sz="1100" dirty="0"/>
              <a:t>zip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관리함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68B551-ABAA-8845-8DA8-6B32165899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847528" y="3608453"/>
            <a:ext cx="2099834" cy="984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ouble Brace 16">
            <a:extLst>
              <a:ext uri="{FF2B5EF4-FFF2-40B4-BE49-F238E27FC236}">
                <a16:creationId xmlns:a16="http://schemas.microsoft.com/office/drawing/2014/main" id="{A7828882-6604-524D-BD78-FA7628B8D614}"/>
              </a:ext>
            </a:extLst>
          </p:cNvPr>
          <p:cNvSpPr/>
          <p:nvPr/>
        </p:nvSpPr>
        <p:spPr>
          <a:xfrm>
            <a:off x="3431704" y="5181837"/>
            <a:ext cx="3024336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 err="1"/>
              <a:t>predeploy</a:t>
            </a:r>
            <a:r>
              <a:rPr lang="ko-KR" altLang="en-US" sz="1100" dirty="0"/>
              <a:t> </a:t>
            </a:r>
            <a:r>
              <a:rPr lang="en-US" altLang="ko-KR" sz="1100" dirty="0"/>
              <a:t>: Lambda Function</a:t>
            </a:r>
            <a:r>
              <a:rPr lang="ko-KR" altLang="en-US" sz="1100" dirty="0"/>
              <a:t>을 </a:t>
            </a:r>
            <a:r>
              <a:rPr lang="en-US" altLang="ko-KR" sz="1100" dirty="0"/>
              <a:t>deploy</a:t>
            </a:r>
            <a:r>
              <a:rPr lang="ko-KR" altLang="en-US" sz="1100" dirty="0"/>
              <a:t>하기 전에 현재의 내용을 </a:t>
            </a:r>
            <a:r>
              <a:rPr lang="en-US" altLang="ko-KR" sz="1100" dirty="0"/>
              <a:t>zip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묶어 주어야 함</a:t>
            </a:r>
            <a:endParaRPr lang="en-US" sz="11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43ED5B-B942-CE4A-B4C7-E8279E80D257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733160" y="3998807"/>
            <a:ext cx="1698544" cy="1376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uble Brace 23">
            <a:extLst>
              <a:ext uri="{FF2B5EF4-FFF2-40B4-BE49-F238E27FC236}">
                <a16:creationId xmlns:a16="http://schemas.microsoft.com/office/drawing/2014/main" id="{0B41C138-C676-1C4C-8378-FEE5CCBF9082}"/>
              </a:ext>
            </a:extLst>
          </p:cNvPr>
          <p:cNvSpPr/>
          <p:nvPr/>
        </p:nvSpPr>
        <p:spPr>
          <a:xfrm>
            <a:off x="8959868" y="4130648"/>
            <a:ext cx="2320708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 err="1"/>
              <a:t>event.json</a:t>
            </a:r>
            <a:r>
              <a:rPr lang="ko-KR" altLang="en-US" sz="1100" dirty="0"/>
              <a:t> </a:t>
            </a:r>
            <a:r>
              <a:rPr lang="en-US" altLang="ko-KR" sz="1100" dirty="0"/>
              <a:t>: Local</a:t>
            </a:r>
            <a:r>
              <a:rPr lang="ko-KR" altLang="en-US" sz="1100" dirty="0"/>
              <a:t>에서 </a:t>
            </a:r>
            <a:r>
              <a:rPr lang="en-US" altLang="ko-KR" sz="1100" dirty="0"/>
              <a:t>Lambda Function</a:t>
            </a:r>
            <a:r>
              <a:rPr lang="ko-KR" altLang="en-US" sz="1100" dirty="0"/>
              <a:t>에 주어지는 </a:t>
            </a:r>
            <a:r>
              <a:rPr lang="en-US" altLang="ko-KR" sz="1100" dirty="0"/>
              <a:t>event</a:t>
            </a:r>
            <a:r>
              <a:rPr lang="ko-KR" altLang="en-US" sz="1100" dirty="0"/>
              <a:t>내용물</a:t>
            </a:r>
            <a:endParaRPr lang="en-US" sz="11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582FA2-6C8B-C74D-90F3-C22A33EAD42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240016" y="3378740"/>
            <a:ext cx="2719852" cy="945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494DD2F-1F48-0A4F-9529-788977B7A23C}"/>
              </a:ext>
            </a:extLst>
          </p:cNvPr>
          <p:cNvSpPr/>
          <p:nvPr/>
        </p:nvSpPr>
        <p:spPr>
          <a:xfrm>
            <a:off x="767408" y="2168525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package.json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0217B-9E44-814F-A6BB-2532E508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537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</a:t>
            </a:r>
            <a:r>
              <a:rPr kumimoji="1" lang="en-US" altLang="ko-KR" dirty="0"/>
              <a:t>(4b)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 </a:t>
            </a:r>
            <a:r>
              <a:rPr lang="ko-KR" altLang="en-US" dirty="0"/>
              <a:t>기능 </a:t>
            </a:r>
            <a:r>
              <a:rPr lang="en-US" altLang="ko-KR" dirty="0"/>
              <a:t>test </a:t>
            </a:r>
            <a:r>
              <a:rPr lang="ko-KR" altLang="en-US" dirty="0" err="1"/>
              <a:t>를</a:t>
            </a:r>
            <a:r>
              <a:rPr lang="ko-KR" altLang="en-US" dirty="0"/>
              <a:t> 위해 </a:t>
            </a:r>
            <a:r>
              <a:rPr lang="en-US" altLang="ko-KR" dirty="0"/>
              <a:t>Local</a:t>
            </a:r>
            <a:r>
              <a:rPr lang="ko-KR" altLang="en-US" dirty="0"/>
              <a:t>에서 </a:t>
            </a:r>
            <a:r>
              <a:rPr lang="en-US" altLang="ko-KR" dirty="0"/>
              <a:t>Event Trigger</a:t>
            </a:r>
            <a:endParaRPr lang="en-US" altLang="ko-KR" baseline="30000" dirty="0"/>
          </a:p>
          <a:p>
            <a:pPr lvl="1"/>
            <a:r>
              <a:rPr lang="en-US" altLang="ko-KR" dirty="0"/>
              <a:t>S3</a:t>
            </a:r>
            <a:r>
              <a:rPr lang="ko-KR" altLang="en-US" dirty="0"/>
              <a:t>가 발생시켜 </a:t>
            </a:r>
            <a:r>
              <a:rPr lang="en-US" altLang="ko-KR" dirty="0"/>
              <a:t>Lambda</a:t>
            </a:r>
            <a:r>
              <a:rPr lang="ko-KR" altLang="en-US" dirty="0"/>
              <a:t>에 보내는 </a:t>
            </a:r>
            <a:r>
              <a:rPr lang="en-US" altLang="ko-KR" dirty="0"/>
              <a:t>Event Message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에서 </a:t>
            </a:r>
            <a:r>
              <a:rPr lang="en-US" altLang="ko-KR" dirty="0"/>
              <a:t>Lambda</a:t>
            </a:r>
            <a:r>
              <a:rPr lang="ko-KR" altLang="en-US" dirty="0"/>
              <a:t>로 보내어 </a:t>
            </a:r>
            <a:r>
              <a:rPr lang="en-US" altLang="ko-KR" dirty="0"/>
              <a:t>Trigger</a:t>
            </a:r>
            <a:r>
              <a:rPr lang="ko-KR" altLang="en-US" dirty="0"/>
              <a:t>해본다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en-US" altLang="ko-KR" dirty="0" err="1"/>
              <a:t>Cloudwatch</a:t>
            </a:r>
            <a:r>
              <a:rPr kumimoji="1" lang="ko-KR" altLang="en-US" dirty="0"/>
              <a:t> </a:t>
            </a:r>
            <a:r>
              <a:rPr kumimoji="1" lang="en-US" altLang="ko-KR" dirty="0"/>
              <a:t>Lambda Function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log,</a:t>
            </a:r>
            <a:r>
              <a:rPr kumimoji="1" lang="ko-KR" altLang="en-US" dirty="0"/>
              <a:t> </a:t>
            </a:r>
            <a:r>
              <a:rPr kumimoji="1" lang="en-US" altLang="ko-KR" dirty="0"/>
              <a:t>Elastic Transcoder Job pipeline log, </a:t>
            </a:r>
            <a:r>
              <a:rPr kumimoji="1" lang="ko-KR" altLang="en-US" dirty="0"/>
              <a:t>변환된 </a:t>
            </a:r>
            <a:r>
              <a:rPr kumimoji="1" lang="en-US" altLang="ko-KR" dirty="0"/>
              <a:t>Video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확인해 본다</a:t>
            </a:r>
            <a:r>
              <a:rPr kumimoji="1" lang="en-US" altLang="ko-KR" dirty="0"/>
              <a:t>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B2A2B-C425-DA4C-A995-E8E8C7EF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78" y="116641"/>
            <a:ext cx="3860800" cy="60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DF4303-05D4-C641-8573-801F6E0A22D8}"/>
              </a:ext>
            </a:extLst>
          </p:cNvPr>
          <p:cNvSpPr/>
          <p:nvPr/>
        </p:nvSpPr>
        <p:spPr>
          <a:xfrm>
            <a:off x="767408" y="2239456"/>
            <a:ext cx="5184576" cy="3477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"Records":[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"eventVersion":"2.1",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"eventSource":"aws:s3",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"awsRegion":"ap-northeast-1",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  <a:r>
              <a:rPr lang="ko-KR" alt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생략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"s3":{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"s3SchemaVersion":"1.0",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":"",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"bucket":{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"name":"doogiejoe-lambda02-video-upload",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ownerIdentity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principalId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":""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},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"arn":"arn:aws:s3:::doogiejoe-lambda02-video-upload"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"object":{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"key":"GIS-h1080p-20secClip.mov",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"size":1024,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":"",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"sequencer": ""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...</a:t>
            </a:r>
            <a:r>
              <a:rPr lang="ko-KR" alt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생략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EB8EC-7987-8245-89C0-66ECCF25B9CB}"/>
              </a:ext>
            </a:extLst>
          </p:cNvPr>
          <p:cNvSpPr/>
          <p:nvPr/>
        </p:nvSpPr>
        <p:spPr>
          <a:xfrm>
            <a:off x="767408" y="1988840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event.json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0" name="Double Brace 9">
            <a:extLst>
              <a:ext uri="{FF2B5EF4-FFF2-40B4-BE49-F238E27FC236}">
                <a16:creationId xmlns:a16="http://schemas.microsoft.com/office/drawing/2014/main" id="{83D34D30-4846-D64D-80FB-72F6D648AFEE}"/>
              </a:ext>
            </a:extLst>
          </p:cNvPr>
          <p:cNvSpPr/>
          <p:nvPr/>
        </p:nvSpPr>
        <p:spPr>
          <a:xfrm>
            <a:off x="4410863" y="2446219"/>
            <a:ext cx="1454610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72000" bIns="0" rtlCol="0" anchor="ctr">
            <a:spAutoFit/>
          </a:bodyPr>
          <a:lstStyle/>
          <a:p>
            <a:r>
              <a:rPr lang="en-US" sz="1100" dirty="0"/>
              <a:t>Event</a:t>
            </a:r>
            <a:r>
              <a:rPr lang="ko-KR" altLang="en-US" sz="1100" dirty="0"/>
              <a:t>가 전달되어 사용될 </a:t>
            </a:r>
            <a:r>
              <a:rPr lang="en-US" altLang="ko-KR" sz="1100" dirty="0"/>
              <a:t>Region</a:t>
            </a:r>
            <a:endParaRPr lang="en-US" sz="11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C2F3F5-FE67-FF4C-ABEF-053FFAB97F7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575721" y="2640053"/>
            <a:ext cx="835142" cy="284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A95230E7-1F40-FF43-9F7B-0FB77A24EC97}"/>
              </a:ext>
            </a:extLst>
          </p:cNvPr>
          <p:cNvSpPr/>
          <p:nvPr/>
        </p:nvSpPr>
        <p:spPr>
          <a:xfrm>
            <a:off x="3972328" y="3196808"/>
            <a:ext cx="1893145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72000" bIns="0" rtlCol="0" anchor="ctr">
            <a:spAutoFit/>
          </a:bodyPr>
          <a:lstStyle/>
          <a:p>
            <a:r>
              <a:rPr lang="en-US" sz="1100" dirty="0"/>
              <a:t>Lambda Function</a:t>
            </a:r>
            <a:r>
              <a:rPr lang="ko-KR" altLang="en-US" sz="1100" dirty="0"/>
              <a:t>의 대상 </a:t>
            </a:r>
            <a:r>
              <a:rPr lang="en-US" altLang="ko-KR" sz="1100" dirty="0"/>
              <a:t>Video File</a:t>
            </a:r>
            <a:r>
              <a:rPr lang="ko-KR" altLang="en-US" sz="1100" dirty="0"/>
              <a:t>에 대한 </a:t>
            </a:r>
            <a:r>
              <a:rPr lang="en-US" altLang="ko-KR" sz="1100" dirty="0"/>
              <a:t>S3</a:t>
            </a:r>
            <a:r>
              <a:rPr lang="ko-KR" altLang="en-US" sz="1100" dirty="0"/>
              <a:t>정보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65505E-D777-6247-9879-750ECAC7C84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27648" y="3390642"/>
            <a:ext cx="1044680" cy="1005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90224A-6F36-4343-A849-7D666E7917D1}"/>
              </a:ext>
            </a:extLst>
          </p:cNvPr>
          <p:cNvSpPr txBox="1"/>
          <p:nvPr/>
        </p:nvSpPr>
        <p:spPr>
          <a:xfrm>
            <a:off x="557205" y="5981549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테스트 전에 </a:t>
            </a:r>
            <a:r>
              <a:rPr lang="en-US" altLang="ko-KR" sz="1100" dirty="0" err="1"/>
              <a:t>transed</a:t>
            </a:r>
            <a:r>
              <a:rPr lang="ko-KR" altLang="en-US" sz="1100" dirty="0"/>
              <a:t>용도의 </a:t>
            </a:r>
            <a:r>
              <a:rPr lang="en-US" altLang="ko-KR" sz="1100" dirty="0"/>
              <a:t>S3</a:t>
            </a:r>
            <a:r>
              <a:rPr lang="ko-KR" altLang="en-US" sz="1100" dirty="0"/>
              <a:t>에는 해당 </a:t>
            </a:r>
            <a:r>
              <a:rPr lang="en-US" altLang="ko-KR" sz="1100" dirty="0"/>
              <a:t>File</a:t>
            </a:r>
            <a:r>
              <a:rPr lang="ko-KR" altLang="en-US" sz="1100" dirty="0"/>
              <a:t>이 없도록 하여</a:t>
            </a:r>
            <a:r>
              <a:rPr lang="en-US" altLang="ko-KR" sz="1100" dirty="0"/>
              <a:t>, test</a:t>
            </a:r>
            <a:r>
              <a:rPr lang="ko-KR" altLang="en-US" sz="1100" dirty="0"/>
              <a:t>결과를 명확하게 확인해 본다</a:t>
            </a:r>
            <a:r>
              <a:rPr lang="en-US" altLang="ko-KR" sz="1100" dirty="0"/>
              <a:t>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(</a:t>
            </a:r>
            <a:r>
              <a:rPr lang="en-US" altLang="ko-KR" sz="1100" dirty="0" err="1"/>
              <a:t>event.json</a:t>
            </a:r>
            <a:r>
              <a:rPr lang="en-US" altLang="ko-KR" sz="1100" dirty="0"/>
              <a:t>) </a:t>
            </a:r>
            <a:r>
              <a:rPr lang="en-US" sz="1100" dirty="0"/>
              <a:t>S3</a:t>
            </a:r>
            <a:r>
              <a:rPr lang="ko-KR" altLang="en-US" sz="1100" dirty="0"/>
              <a:t>에서 발생하는 </a:t>
            </a:r>
            <a:r>
              <a:rPr lang="en-US" altLang="ko-KR" sz="1100" dirty="0"/>
              <a:t>Event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만들기 위한 정보 </a:t>
            </a:r>
            <a:r>
              <a:rPr lang="en-US" altLang="ko-KR" sz="1100" dirty="0"/>
              <a:t>: </a:t>
            </a:r>
            <a:r>
              <a:rPr lang="en-US" sz="1100" dirty="0">
                <a:hlinkClick r:id="rId3"/>
              </a:rPr>
              <a:t>https://docs.aws.amazon.com/ko_kr/lambda/latest/dg/with-s3.html</a:t>
            </a:r>
            <a:r>
              <a:rPr lang="en-US" altLang="ko-KR" sz="1100" dirty="0"/>
              <a:t> </a:t>
            </a:r>
            <a:r>
              <a:rPr lang="ko-KR" altLang="en-US" sz="1100" dirty="0"/>
              <a:t> </a:t>
            </a:r>
            <a:endParaRPr lang="en-US" sz="1100" dirty="0"/>
          </a:p>
        </p:txBody>
      </p:sp>
      <p:sp>
        <p:nvSpPr>
          <p:cNvPr id="26" name="Double Brace 25">
            <a:extLst>
              <a:ext uri="{FF2B5EF4-FFF2-40B4-BE49-F238E27FC236}">
                <a16:creationId xmlns:a16="http://schemas.microsoft.com/office/drawing/2014/main" id="{D99224BA-6A9D-8D4E-A2D2-DE1CAE323AE0}"/>
              </a:ext>
            </a:extLst>
          </p:cNvPr>
          <p:cNvSpPr/>
          <p:nvPr/>
        </p:nvSpPr>
        <p:spPr>
          <a:xfrm>
            <a:off x="4068044" y="5192601"/>
            <a:ext cx="1797429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72000" bIns="0" rtlCol="0" anchor="ctr">
            <a:spAutoFit/>
          </a:bodyPr>
          <a:lstStyle/>
          <a:p>
            <a:r>
              <a:rPr lang="en-US" sz="1100" dirty="0"/>
              <a:t>Lambda Function</a:t>
            </a:r>
            <a:r>
              <a:rPr lang="ko-KR" altLang="en-US" sz="1100" dirty="0"/>
              <a:t>의 대상 </a:t>
            </a:r>
            <a:r>
              <a:rPr lang="en-US" altLang="ko-KR" sz="1100" dirty="0"/>
              <a:t>Video File</a:t>
            </a:r>
            <a:r>
              <a:rPr lang="ko-KR" altLang="en-US" sz="1100" dirty="0"/>
              <a:t>의 이름</a:t>
            </a:r>
            <a:endParaRPr lang="en-US" sz="11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62EAFA-0E54-D04A-B589-88B7A490908B}"/>
              </a:ext>
            </a:extLst>
          </p:cNvPr>
          <p:cNvCxnSpPr>
            <a:cxnSpLocks/>
          </p:cNvCxnSpPr>
          <p:nvPr/>
        </p:nvCxnSpPr>
        <p:spPr>
          <a:xfrm flipH="1" flipV="1">
            <a:off x="2999657" y="5055539"/>
            <a:ext cx="1068387" cy="3308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F5B479F-EF12-F849-8EEB-0058A54878D1}"/>
              </a:ext>
            </a:extLst>
          </p:cNvPr>
          <p:cNvSpPr/>
          <p:nvPr/>
        </p:nvSpPr>
        <p:spPr>
          <a:xfrm>
            <a:off x="6440686" y="2439119"/>
            <a:ext cx="5184576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64BEA8-1B39-0449-8A00-B83C330F9B34}"/>
              </a:ext>
            </a:extLst>
          </p:cNvPr>
          <p:cNvSpPr/>
          <p:nvPr/>
        </p:nvSpPr>
        <p:spPr>
          <a:xfrm>
            <a:off x="6440686" y="4005064"/>
            <a:ext cx="5184576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A6C0FC-460E-6C49-B788-9DA6772CABE5}"/>
              </a:ext>
            </a:extLst>
          </p:cNvPr>
          <p:cNvSpPr txBox="1"/>
          <p:nvPr/>
        </p:nvSpPr>
        <p:spPr>
          <a:xfrm>
            <a:off x="6186128" y="2187520"/>
            <a:ext cx="2936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npm</a:t>
            </a:r>
            <a:r>
              <a:rPr lang="en-US" altLang="ko-KR" sz="1100" dirty="0"/>
              <a:t> </a:t>
            </a:r>
            <a:r>
              <a:rPr lang="ko-KR" altLang="en-US" sz="1100" dirty="0"/>
              <a:t>환경 준비</a:t>
            </a:r>
            <a:endParaRPr 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AFE10F-E969-DD4F-88EF-5260ED58C014}"/>
              </a:ext>
            </a:extLst>
          </p:cNvPr>
          <p:cNvSpPr txBox="1"/>
          <p:nvPr/>
        </p:nvSpPr>
        <p:spPr>
          <a:xfrm>
            <a:off x="6186257" y="3535840"/>
            <a:ext cx="54390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npm</a:t>
            </a:r>
            <a:r>
              <a:rPr lang="en-US" altLang="ko-KR" sz="1100" dirty="0"/>
              <a:t> test </a:t>
            </a:r>
            <a:r>
              <a:rPr lang="ko-KR" altLang="en-US" sz="1100" dirty="0"/>
              <a:t>실행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package.json</a:t>
            </a:r>
            <a:r>
              <a:rPr lang="ko-KR" altLang="en-US" sz="1100" dirty="0"/>
              <a:t>의 </a:t>
            </a:r>
            <a:r>
              <a:rPr lang="en-US" altLang="ko-KR" sz="1100" dirty="0"/>
              <a:t>test script</a:t>
            </a:r>
            <a:r>
              <a:rPr lang="ko-KR" altLang="en-US" sz="1100" dirty="0"/>
              <a:t>실행</a:t>
            </a:r>
            <a:br>
              <a:rPr lang="en-US" altLang="ko-KR" sz="1100" dirty="0"/>
            </a:br>
            <a:r>
              <a:rPr lang="ko-KR" altLang="en-US" sz="1100" dirty="0"/>
              <a:t>해당 </a:t>
            </a:r>
            <a:r>
              <a:rPr lang="en-US" altLang="ko-KR" sz="1100" dirty="0"/>
              <a:t>script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event.json</a:t>
            </a:r>
            <a:r>
              <a:rPr lang="ko-KR" altLang="en-US" sz="1100" dirty="0"/>
              <a:t>을 </a:t>
            </a:r>
            <a:r>
              <a:rPr lang="en-US" altLang="ko-KR" sz="1100" dirty="0"/>
              <a:t>message</a:t>
            </a:r>
            <a:r>
              <a:rPr lang="ko-KR" altLang="en-US" sz="1100" dirty="0"/>
              <a:t>로 </a:t>
            </a:r>
            <a:r>
              <a:rPr lang="en-US" altLang="ko-KR" sz="1100" dirty="0"/>
              <a:t>lambda function</a:t>
            </a:r>
            <a:r>
              <a:rPr lang="ko-KR" altLang="en-US" sz="1100" dirty="0"/>
              <a:t>을 테스트 하는 내용이다</a:t>
            </a:r>
            <a:r>
              <a:rPr lang="en-US" altLang="ko-KR" sz="1100" dirty="0"/>
              <a:t>..</a:t>
            </a:r>
            <a:endParaRPr lang="en-US" sz="11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8D2D9E-728E-7A41-9A7E-A8694BDCDEF6}"/>
              </a:ext>
            </a:extLst>
          </p:cNvPr>
          <p:cNvSpPr/>
          <p:nvPr/>
        </p:nvSpPr>
        <p:spPr>
          <a:xfrm>
            <a:off x="6433394" y="5337633"/>
            <a:ext cx="5184576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predeploy</a:t>
            </a:r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deploy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F0B940-C6BB-524A-A58F-75D0240654F6}"/>
              </a:ext>
            </a:extLst>
          </p:cNvPr>
          <p:cNvSpPr txBox="1"/>
          <p:nvPr/>
        </p:nvSpPr>
        <p:spPr>
          <a:xfrm>
            <a:off x="6186257" y="4737469"/>
            <a:ext cx="54390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npm</a:t>
            </a:r>
            <a:r>
              <a:rPr lang="en-US" altLang="ko-KR" sz="1100" dirty="0"/>
              <a:t> deploy : </a:t>
            </a:r>
            <a:r>
              <a:rPr lang="en-US" altLang="ko-KR" sz="1100" dirty="0" err="1"/>
              <a:t>pacjkage.json</a:t>
            </a:r>
            <a:r>
              <a:rPr lang="ko-KR" altLang="en-US" sz="1100" dirty="0"/>
              <a:t>의 </a:t>
            </a:r>
            <a:r>
              <a:rPr lang="en-US" altLang="ko-KR" sz="1100" dirty="0"/>
              <a:t>deploy script</a:t>
            </a:r>
            <a:r>
              <a:rPr lang="ko-KR" altLang="en-US" sz="1100" dirty="0"/>
              <a:t>실행</a:t>
            </a:r>
            <a:br>
              <a:rPr lang="en-US" altLang="ko-KR" sz="1100" dirty="0"/>
            </a:br>
            <a:r>
              <a:rPr lang="en-US" altLang="ko-KR" sz="1100" dirty="0"/>
              <a:t>Local</a:t>
            </a:r>
            <a:r>
              <a:rPr lang="ko-KR" altLang="en-US" sz="1100" dirty="0"/>
              <a:t>의 내용을 </a:t>
            </a:r>
            <a:r>
              <a:rPr lang="en-US" altLang="ko-KR" sz="1100" dirty="0"/>
              <a:t>AWS Lambda Function</a:t>
            </a:r>
            <a:r>
              <a:rPr lang="ko-KR" altLang="en-US" sz="1100" dirty="0"/>
              <a:t>에 </a:t>
            </a:r>
            <a:r>
              <a:rPr lang="en-US" altLang="ko-KR" sz="1100" dirty="0"/>
              <a:t>Deploy</a:t>
            </a:r>
            <a:r>
              <a:rPr lang="ko-KR" altLang="en-US" sz="1100" dirty="0"/>
              <a:t>하는 내용이다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Lambda Function</a:t>
            </a:r>
            <a:r>
              <a:rPr lang="ko-KR" altLang="en-US" sz="1100" dirty="0"/>
              <a:t>에 수정 내용이 있다면</a:t>
            </a:r>
            <a:r>
              <a:rPr lang="en-US" altLang="ko-KR" sz="1100" dirty="0"/>
              <a:t>, </a:t>
            </a:r>
            <a:r>
              <a:rPr lang="ko-KR" altLang="en-US" sz="1100" dirty="0"/>
              <a:t>이렇게 </a:t>
            </a:r>
            <a:r>
              <a:rPr lang="en-US" altLang="ko-KR" sz="1100" dirty="0"/>
              <a:t>Deploy</a:t>
            </a:r>
            <a:r>
              <a:rPr lang="ko-KR" altLang="en-US" sz="1100" dirty="0"/>
              <a:t>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918A7-18AE-3F41-B4B2-E7A50B54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0563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(1)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Transcode</a:t>
            </a:r>
            <a:r>
              <a:rPr lang="ko-KR" altLang="en-US" dirty="0"/>
              <a:t>가 완료되면</a:t>
            </a:r>
            <a:r>
              <a:rPr lang="en-US" altLang="ko-KR" dirty="0"/>
              <a:t>, AWS SNS</a:t>
            </a:r>
            <a:r>
              <a:rPr lang="ko-KR" altLang="en-US" dirty="0"/>
              <a:t>에 의해 </a:t>
            </a:r>
            <a:r>
              <a:rPr lang="en-US" altLang="ko-KR" dirty="0"/>
              <a:t>3</a:t>
            </a:r>
            <a:r>
              <a:rPr lang="ko-KR" altLang="en-US" dirty="0"/>
              <a:t>개 작업으로 확장 처리 구성 </a:t>
            </a:r>
            <a:r>
              <a:rPr lang="en-US" altLang="ko-KR" dirty="0"/>
              <a:t>(Fan-Out Pattern)</a:t>
            </a:r>
          </a:p>
          <a:p>
            <a:pPr lvl="1"/>
            <a:r>
              <a:rPr lang="en-US" altLang="ko-KR" dirty="0" err="1"/>
              <a:t>eMail</a:t>
            </a:r>
            <a:r>
              <a:rPr lang="ko-KR" altLang="en-US" dirty="0"/>
              <a:t>전송</a:t>
            </a:r>
            <a:r>
              <a:rPr lang="en-US" altLang="ko-KR" dirty="0"/>
              <a:t>, Video</a:t>
            </a:r>
            <a:r>
              <a:rPr lang="ko-KR" altLang="en-US" dirty="0"/>
              <a:t>의 권한 변경</a:t>
            </a:r>
            <a:r>
              <a:rPr lang="en-US" altLang="ko-KR" dirty="0"/>
              <a:t>, Video</a:t>
            </a:r>
            <a:r>
              <a:rPr lang="ko-KR" altLang="en-US" dirty="0"/>
              <a:t>에 대한 </a:t>
            </a:r>
            <a:r>
              <a:rPr lang="en-US" altLang="ko-KR" dirty="0"/>
              <a:t>Meta </a:t>
            </a:r>
            <a:r>
              <a:rPr lang="ko-KR" altLang="en-US" dirty="0"/>
              <a:t>정보 생성</a:t>
            </a:r>
            <a:endParaRPr lang="en-US" altLang="ko-KR" dirty="0"/>
          </a:p>
          <a:p>
            <a:r>
              <a:rPr lang="en-US" altLang="ko-KR" dirty="0"/>
              <a:t>S3</a:t>
            </a:r>
            <a:r>
              <a:rPr lang="ko-KR" altLang="en-US" dirty="0"/>
              <a:t>에 </a:t>
            </a:r>
            <a:r>
              <a:rPr lang="en-US" altLang="ko-KR" dirty="0"/>
              <a:t>SNS </a:t>
            </a:r>
            <a:r>
              <a:rPr lang="ko-KR" altLang="en-US" dirty="0"/>
              <a:t>연결 </a:t>
            </a:r>
            <a:r>
              <a:rPr lang="en-US" altLang="ko-KR" dirty="0"/>
              <a:t>: SNS</a:t>
            </a:r>
            <a:r>
              <a:rPr lang="ko-KR" altLang="en-US" dirty="0"/>
              <a:t>에 </a:t>
            </a:r>
            <a:r>
              <a:rPr lang="en-US" altLang="ko-KR" dirty="0"/>
              <a:t>Topic </a:t>
            </a:r>
            <a:r>
              <a:rPr lang="ko-KR" altLang="en-US" dirty="0"/>
              <a:t>하나 생성하고</a:t>
            </a:r>
            <a:r>
              <a:rPr lang="en-US" altLang="ko-KR" dirty="0"/>
              <a:t>, S3</a:t>
            </a:r>
            <a:r>
              <a:rPr lang="ko-KR" altLang="en-US" dirty="0"/>
              <a:t>의 </a:t>
            </a:r>
            <a:r>
              <a:rPr lang="en-US" altLang="ko-KR" dirty="0"/>
              <a:t>Event Notification</a:t>
            </a:r>
            <a:r>
              <a:rPr lang="ko-KR" altLang="en-US" dirty="0"/>
              <a:t>에 해당 </a:t>
            </a:r>
            <a:r>
              <a:rPr lang="en-US" altLang="ko-KR" dirty="0"/>
              <a:t>SNS Topic</a:t>
            </a:r>
            <a:r>
              <a:rPr lang="ko-KR" altLang="en-US" dirty="0"/>
              <a:t>을 연동해 준다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SNS Topic</a:t>
            </a:r>
            <a:r>
              <a:rPr lang="ko-KR" altLang="en-US" dirty="0"/>
              <a:t>에 </a:t>
            </a:r>
            <a:r>
              <a:rPr lang="en-US" dirty="0"/>
              <a:t>SNS Subscription</a:t>
            </a:r>
            <a:r>
              <a:rPr lang="ko-KR" altLang="en-US" dirty="0" err="1"/>
              <a:t>으로</a:t>
            </a:r>
            <a:r>
              <a:rPr lang="ko-KR" altLang="en-US" dirty="0"/>
              <a:t> 프로젝트에 필요한 </a:t>
            </a:r>
            <a:r>
              <a:rPr lang="en-US" altLang="ko-KR" dirty="0"/>
              <a:t>3</a:t>
            </a:r>
            <a:r>
              <a:rPr lang="ko-KR" altLang="en-US" dirty="0"/>
              <a:t>개의 작업들을 구성할 수 있다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E5EA7-8823-8445-A874-3DA2C80A7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0" y="2387083"/>
            <a:ext cx="4746727" cy="42221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E822A-4DEF-2B46-B2E5-C646DD21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2387082"/>
            <a:ext cx="4746727" cy="4222108"/>
          </a:xfrm>
          <a:prstGeom prst="rect">
            <a:avLst/>
          </a:prstGeom>
        </p:spPr>
      </p:pic>
      <p:sp>
        <p:nvSpPr>
          <p:cNvPr id="28" name="Double Brace 27">
            <a:extLst>
              <a:ext uri="{FF2B5EF4-FFF2-40B4-BE49-F238E27FC236}">
                <a16:creationId xmlns:a16="http://schemas.microsoft.com/office/drawing/2014/main" id="{FC92E5BA-8F28-1842-82E4-DDE2582EADC2}"/>
              </a:ext>
            </a:extLst>
          </p:cNvPr>
          <p:cNvSpPr/>
          <p:nvPr/>
        </p:nvSpPr>
        <p:spPr>
          <a:xfrm>
            <a:off x="3533393" y="4733494"/>
            <a:ext cx="2196244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0" rIns="0" bIns="0" rtlCol="0" anchor="ctr">
            <a:spAutoFit/>
          </a:bodyPr>
          <a:lstStyle/>
          <a:p>
            <a:r>
              <a:rPr lang="ko-KR" altLang="en-US" sz="1100" dirty="0"/>
              <a:t>필요시</a:t>
            </a:r>
            <a:r>
              <a:rPr lang="en-US" altLang="ko-KR" sz="1100" dirty="0"/>
              <a:t>, Access Policy</a:t>
            </a:r>
            <a:r>
              <a:rPr lang="ko-KR" altLang="en-US" sz="1100" dirty="0"/>
              <a:t>의 보안정책을 조정하여</a:t>
            </a:r>
            <a:r>
              <a:rPr lang="en-US" altLang="ko-KR" sz="1100" dirty="0"/>
              <a:t>, </a:t>
            </a:r>
            <a:r>
              <a:rPr lang="ko-KR" altLang="en-US" sz="1100" dirty="0"/>
              <a:t>권한을 조정할 수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EDD3C1-D2FE-634B-BF6F-44F309906C28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2705301" y="4733494"/>
            <a:ext cx="828092" cy="290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ouble Brace 29">
            <a:extLst>
              <a:ext uri="{FF2B5EF4-FFF2-40B4-BE49-F238E27FC236}">
                <a16:creationId xmlns:a16="http://schemas.microsoft.com/office/drawing/2014/main" id="{EB72D306-E951-0848-8BD3-B9408E0CBA05}"/>
              </a:ext>
            </a:extLst>
          </p:cNvPr>
          <p:cNvSpPr/>
          <p:nvPr/>
        </p:nvSpPr>
        <p:spPr>
          <a:xfrm>
            <a:off x="9429018" y="3429000"/>
            <a:ext cx="2196244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0" rIns="0" bIns="0" rtlCol="0" anchor="ctr">
            <a:spAutoFit/>
          </a:bodyPr>
          <a:lstStyle/>
          <a:p>
            <a:r>
              <a:rPr lang="en-US" sz="1100" dirty="0"/>
              <a:t>S3</a:t>
            </a:r>
            <a:r>
              <a:rPr lang="ko-KR" altLang="en-US" sz="1100" dirty="0"/>
              <a:t>의 </a:t>
            </a:r>
            <a:r>
              <a:rPr lang="en-US" altLang="ko-KR" sz="1100" dirty="0"/>
              <a:t>Properties</a:t>
            </a:r>
            <a:r>
              <a:rPr lang="ko-KR" altLang="en-US" sz="1100" dirty="0"/>
              <a:t>에서</a:t>
            </a:r>
            <a:br>
              <a:rPr lang="en-US" altLang="ko-KR" sz="1100" dirty="0"/>
            </a:br>
            <a:r>
              <a:rPr lang="en-US" altLang="ko-KR" sz="1100" dirty="0"/>
              <a:t>Event Type(Case)</a:t>
            </a:r>
            <a:r>
              <a:rPr lang="ko-KR" altLang="en-US" sz="1100" dirty="0"/>
              <a:t>와 권한을 지정할 수도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1E2488-A177-AE42-AAD9-86B841CFFB00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6888088" y="3215619"/>
            <a:ext cx="2540930" cy="504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ouble Brace 31">
            <a:extLst>
              <a:ext uri="{FF2B5EF4-FFF2-40B4-BE49-F238E27FC236}">
                <a16:creationId xmlns:a16="http://schemas.microsoft.com/office/drawing/2014/main" id="{DFF2400F-E029-7245-B0A8-AEECD68FF5EF}"/>
              </a:ext>
            </a:extLst>
          </p:cNvPr>
          <p:cNvSpPr/>
          <p:nvPr/>
        </p:nvSpPr>
        <p:spPr>
          <a:xfrm>
            <a:off x="9078491" y="4761259"/>
            <a:ext cx="2540930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S3</a:t>
            </a:r>
            <a:r>
              <a:rPr lang="ko-KR" altLang="en-US" sz="1100" dirty="0"/>
              <a:t>의 </a:t>
            </a:r>
            <a:r>
              <a:rPr lang="en-US" altLang="ko-KR" sz="1100" dirty="0"/>
              <a:t>Event Destination </a:t>
            </a:r>
            <a:r>
              <a:rPr lang="ko-KR" altLang="en-US" sz="1100" dirty="0"/>
              <a:t>설정 </a:t>
            </a:r>
            <a:r>
              <a:rPr lang="en-US" altLang="ko-KR" sz="1100" dirty="0"/>
              <a:t>:</a:t>
            </a:r>
            <a:br>
              <a:rPr lang="en-US" altLang="ko-KR" sz="1100" dirty="0"/>
            </a:br>
            <a:r>
              <a:rPr lang="en-US" altLang="ko-KR" sz="1100" dirty="0"/>
              <a:t>Lambda, SNS, SQS</a:t>
            </a:r>
            <a:r>
              <a:rPr lang="ko-KR" altLang="en-US" sz="1100" dirty="0"/>
              <a:t>만 가능하다</a:t>
            </a:r>
            <a:r>
              <a:rPr lang="en-US" altLang="ko-KR" sz="1100" dirty="0"/>
              <a:t>. </a:t>
            </a:r>
            <a:br>
              <a:rPr lang="en-US" altLang="ko-KR" sz="1100" dirty="0"/>
            </a:br>
            <a:r>
              <a:rPr lang="ko-KR" altLang="en-US" sz="1100" dirty="0"/>
              <a:t>여기에서 </a:t>
            </a:r>
            <a:r>
              <a:rPr lang="en-US" altLang="ko-KR" sz="1100" dirty="0"/>
              <a:t>SNS Topic</a:t>
            </a:r>
            <a:r>
              <a:rPr lang="ko-KR" altLang="en-US" sz="1100" dirty="0"/>
              <a:t>을 연결한다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D13585F-FA38-684E-989F-A0821A1C7D8F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6882247" y="4547880"/>
            <a:ext cx="2196244" cy="504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82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DF56-9783-AE41-B729-012EC02F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Breaking - Trend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ECD70-FDD7-B548-9519-5EEC7ECB1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873125"/>
            <a:ext cx="6265217" cy="2376486"/>
          </a:xfrm>
        </p:spPr>
        <p:txBody>
          <a:bodyPr/>
          <a:lstStyle/>
          <a:p>
            <a:r>
              <a:rPr kumimoji="1" lang="en-US" altLang="ko-Kore-KR" b="1" dirty="0"/>
              <a:t>Software Model Design Trend</a:t>
            </a:r>
          </a:p>
          <a:p>
            <a:pPr lvl="1"/>
            <a:r>
              <a:rPr kumimoji="1" lang="en-US" altLang="ko-Kore-KR" dirty="0"/>
              <a:t>Loosely-Coupled : Atomic, Interface, Lean, </a:t>
            </a:r>
            <a:r>
              <a:rPr kumimoji="1" lang="en-US" altLang="ko-Kore-KR" dirty="0">
                <a:hlinkClick r:id="rId2" action="ppaction://hlinksldjump"/>
              </a:rPr>
              <a:t>SOA</a:t>
            </a:r>
            <a:r>
              <a:rPr kumimoji="1" lang="en-US" altLang="ko-Kore-KR" baseline="30000" dirty="0">
                <a:hlinkClick r:id="rId2" action="ppaction://hlinksldjump"/>
              </a:rPr>
              <a:t>2010s</a:t>
            </a:r>
            <a:r>
              <a:rPr kumimoji="1" lang="en-US" altLang="ko-KR" dirty="0">
                <a:hlinkClick r:id="rId2" action="ppaction://hlinksldjump"/>
              </a:rPr>
              <a:t>, MSA</a:t>
            </a:r>
            <a:r>
              <a:rPr kumimoji="1" lang="ko-KR" altLang="en-US" dirty="0">
                <a:hlinkClick r:id="rId2" action="ppaction://hlinksldjump"/>
              </a:rPr>
              <a:t>**</a:t>
            </a:r>
            <a:r>
              <a:rPr kumimoji="1" lang="en-US" altLang="ko-Kore-KR" dirty="0">
                <a:hlinkClick r:id="rId2" action="ppaction://hlinksldjump"/>
              </a:rPr>
              <a:t> </a:t>
            </a:r>
            <a:r>
              <a:rPr kumimoji="1" lang="en-US" altLang="ko-Kore-KR" dirty="0"/>
              <a:t>…</a:t>
            </a:r>
          </a:p>
          <a:p>
            <a:pPr lvl="1"/>
            <a:r>
              <a:rPr kumimoji="1" lang="en-US" altLang="ko-Kore-KR" dirty="0"/>
              <a:t>Strong-Coupled : Monolithic, Layer, Tier …</a:t>
            </a:r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Structure | Flow | Story &gt; Object | Interface | Event</a:t>
            </a:r>
          </a:p>
          <a:p>
            <a:pPr lvl="1"/>
            <a:r>
              <a:rPr kumimoji="1" lang="en-US" altLang="ko-Kore-KR" dirty="0"/>
              <a:t>Datagram | Route &gt; Stream | Connect | Service</a:t>
            </a:r>
          </a:p>
          <a:p>
            <a:pPr lvl="1"/>
            <a:endParaRPr kumimoji="1" lang="en-US" altLang="ko-Kore-KR" dirty="0"/>
          </a:p>
          <a:p>
            <a:pPr lvl="1"/>
            <a:r>
              <a:rPr kumimoji="1" lang="en-US" altLang="ko-Kore-KR" dirty="0"/>
              <a:t>??? Same Burden, more Flexibility and Productivity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8CF0F6-1DAF-8D46-98D6-0980499C16D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6409" y="4005064"/>
            <a:ext cx="5545137" cy="2376486"/>
          </a:xfrm>
        </p:spPr>
        <p:txBody>
          <a:bodyPr/>
          <a:lstStyle/>
          <a:p>
            <a:r>
              <a:rPr kumimoji="1" lang="en-US" altLang="ko-Kore-KR" b="1" dirty="0"/>
              <a:t>Serverless Trend</a:t>
            </a:r>
          </a:p>
          <a:p>
            <a:pPr lvl="1"/>
            <a:r>
              <a:rPr kumimoji="1" lang="en-US" altLang="ko-Kore-KR" dirty="0"/>
              <a:t>PaaS &gt; Dependent on PaaS technology</a:t>
            </a:r>
          </a:p>
          <a:p>
            <a:pPr lvl="1"/>
            <a:r>
              <a:rPr kumimoji="1" lang="en-US" altLang="ko-Kore-KR" dirty="0"/>
              <a:t>Container &gt; Remain that needs direct management</a:t>
            </a:r>
          </a:p>
          <a:p>
            <a:pPr lvl="1"/>
            <a:r>
              <a:rPr kumimoji="1" lang="en-US" altLang="ko-Kore-KR" b="1" dirty="0"/>
              <a:t>Serverless : Hide server side, Focus on Code</a:t>
            </a:r>
          </a:p>
          <a:p>
            <a:pPr lvl="1"/>
            <a:r>
              <a:rPr kumimoji="1" lang="en-US" altLang="ko-Kore-KR" dirty="0"/>
              <a:t>AWS Lambda : Code Oriented Computing Service</a:t>
            </a:r>
          </a:p>
          <a:p>
            <a:pPr lvl="1"/>
            <a:endParaRPr kumimoji="1" lang="en-US" altLang="ko-Kore-KR" dirty="0"/>
          </a:p>
          <a:p>
            <a:r>
              <a:rPr kumimoji="1" lang="en-US" altLang="ko-Kore-KR" b="1" dirty="0">
                <a:solidFill>
                  <a:srgbClr val="FF0000"/>
                </a:solidFill>
              </a:rPr>
              <a:t>NO UNIQUE WINNER, NO ALMIGHTY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622A2-88EF-1A49-92D0-2AEBFA709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9" b="25637"/>
          <a:stretch/>
        </p:blipFill>
        <p:spPr>
          <a:xfrm>
            <a:off x="6272154" y="1784405"/>
            <a:ext cx="1934054" cy="11926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239AEA-7B93-C146-BEDA-FDDC881890DA}"/>
              </a:ext>
            </a:extLst>
          </p:cNvPr>
          <p:cNvGrpSpPr/>
          <p:nvPr/>
        </p:nvGrpSpPr>
        <p:grpSpPr>
          <a:xfrm>
            <a:off x="8349095" y="1602675"/>
            <a:ext cx="3292042" cy="1374356"/>
            <a:chOff x="8349095" y="1602675"/>
            <a:chExt cx="3292042" cy="13743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B5C1AF-8F8A-D142-8BF5-DF63EF4EC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825" b="14904"/>
            <a:stretch/>
          </p:blipFill>
          <p:spPr>
            <a:xfrm>
              <a:off x="8349095" y="1624381"/>
              <a:ext cx="3292042" cy="1352650"/>
            </a:xfrm>
            <a:prstGeom prst="rect">
              <a:avLst/>
            </a:prstGeom>
          </p:spPr>
        </p:pic>
        <p:sp>
          <p:nvSpPr>
            <p:cNvPr id="16" name="TextBox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E4BA3694-CBBC-FD49-8B69-A0BC75C1AF64}"/>
                </a:ext>
              </a:extLst>
            </p:cNvPr>
            <p:cNvSpPr txBox="1"/>
            <p:nvPr/>
          </p:nvSpPr>
          <p:spPr>
            <a:xfrm>
              <a:off x="8772197" y="1602675"/>
              <a:ext cx="2581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MSA                 SOA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3426437-E77C-E843-8688-EC2A68096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425" y="3429000"/>
            <a:ext cx="5372100" cy="304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43F194-1DB6-D84F-BAB6-24494B89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737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(2)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Subscription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 err="1"/>
              <a:t>eMail</a:t>
            </a:r>
            <a:r>
              <a:rPr lang="ko-KR" altLang="en-US" dirty="0"/>
              <a:t>을 보낼 수 있도록 구성한다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</a:t>
            </a:r>
            <a:r>
              <a:rPr lang="ko-KR" altLang="en-US" dirty="0"/>
              <a:t>에서 새로운 </a:t>
            </a:r>
            <a:r>
              <a:rPr lang="en-US" altLang="ko-KR" dirty="0"/>
              <a:t>Subscription</a:t>
            </a:r>
            <a:r>
              <a:rPr lang="ko-KR" altLang="en-US" dirty="0"/>
              <a:t>을 앞을 </a:t>
            </a:r>
            <a:r>
              <a:rPr lang="en-US" altLang="ko-KR" dirty="0"/>
              <a:t>Topic</a:t>
            </a:r>
            <a:r>
              <a:rPr lang="ko-KR" altLang="en-US" dirty="0"/>
              <a:t>에 연결되도록</a:t>
            </a:r>
            <a:r>
              <a:rPr lang="en-US" altLang="ko-KR" dirty="0"/>
              <a:t> Topic ARN</a:t>
            </a:r>
            <a:r>
              <a:rPr lang="ko-KR" altLang="en-US" dirty="0"/>
              <a:t>을 지정하여 만든다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aseline="30000" dirty="0"/>
              <a:t>(Subscription Protocol) </a:t>
            </a:r>
            <a:r>
              <a:rPr lang="en-US" altLang="ko-KR" dirty="0" err="1"/>
              <a:t>eMail</a:t>
            </a:r>
            <a:r>
              <a:rPr lang="ko-KR" altLang="en-US" dirty="0"/>
              <a:t> 외에도 </a:t>
            </a:r>
            <a:r>
              <a:rPr lang="en-US" altLang="ko-KR" dirty="0"/>
              <a:t>SQS, SMS, Firehose, Lambda, HTTP </a:t>
            </a:r>
            <a:r>
              <a:rPr lang="ko-KR" altLang="en-US" dirty="0"/>
              <a:t>및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endpoint</a:t>
            </a:r>
            <a:r>
              <a:rPr lang="ko-KR" altLang="en-US" dirty="0"/>
              <a:t> 지정 가능</a:t>
            </a:r>
            <a:endParaRPr lang="en-US" altLang="ko-KR" dirty="0"/>
          </a:p>
          <a:p>
            <a:pPr lvl="1"/>
            <a:r>
              <a:rPr lang="ko-KR" altLang="en-US" dirty="0"/>
              <a:t>수신처 </a:t>
            </a:r>
            <a:r>
              <a:rPr lang="en-US" altLang="ko-KR" dirty="0" err="1"/>
              <a:t>eMail</a:t>
            </a:r>
            <a:r>
              <a:rPr lang="ko-KR" altLang="en-US" dirty="0"/>
              <a:t>은 사전에 </a:t>
            </a:r>
            <a:r>
              <a:rPr lang="en-US" altLang="ko-KR" dirty="0"/>
              <a:t>confirm</a:t>
            </a:r>
            <a:r>
              <a:rPr lang="ko-KR" altLang="en-US" dirty="0"/>
              <a:t>되어 있어야 하며</a:t>
            </a:r>
            <a:r>
              <a:rPr lang="en-US" altLang="ko-KR" dirty="0"/>
              <a:t>, S3</a:t>
            </a:r>
            <a:r>
              <a:rPr lang="ko-KR" altLang="en-US" dirty="0"/>
              <a:t>에 파일 생성시 </a:t>
            </a:r>
            <a:r>
              <a:rPr lang="en-US" altLang="ko-KR" dirty="0"/>
              <a:t>SNS</a:t>
            </a:r>
            <a:r>
              <a:rPr lang="ko-KR" altLang="en-US" dirty="0"/>
              <a:t>에 의해 </a:t>
            </a:r>
            <a:r>
              <a:rPr lang="en-US" altLang="ko-KR" dirty="0" err="1"/>
              <a:t>eMail</a:t>
            </a:r>
            <a:r>
              <a:rPr lang="ko-KR" altLang="en-US" dirty="0"/>
              <a:t>이 전송된다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22B56A-59A7-044F-85F6-6E0B95F5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2551085"/>
            <a:ext cx="5545138" cy="40465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E3F57F-5E4F-4743-9C7D-04A7A1BAD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876" y="2543735"/>
            <a:ext cx="4216028" cy="2735465"/>
          </a:xfrm>
          <a:prstGeom prst="rect">
            <a:avLst/>
          </a:prstGeom>
        </p:spPr>
      </p:pic>
      <p:sp>
        <p:nvSpPr>
          <p:cNvPr id="28" name="Double Brace 27">
            <a:extLst>
              <a:ext uri="{FF2B5EF4-FFF2-40B4-BE49-F238E27FC236}">
                <a16:creationId xmlns:a16="http://schemas.microsoft.com/office/drawing/2014/main" id="{42AC1164-131E-8C43-83C6-75C513657B6F}"/>
              </a:ext>
            </a:extLst>
          </p:cNvPr>
          <p:cNvSpPr/>
          <p:nvPr/>
        </p:nvSpPr>
        <p:spPr>
          <a:xfrm>
            <a:off x="3935760" y="4742215"/>
            <a:ext cx="1764196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Subsciption</a:t>
            </a:r>
            <a:r>
              <a:rPr lang="ko-KR" altLang="en-US" sz="1100" dirty="0"/>
              <a:t>이 속한 </a:t>
            </a:r>
            <a:r>
              <a:rPr lang="en-US" altLang="ko-KR" sz="1100" dirty="0"/>
              <a:t>Topic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84051B-85A0-B24E-ADC6-A474BF287431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927648" y="4839132"/>
            <a:ext cx="1008112" cy="167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312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55F234-9551-E943-8E53-7031C3C1C3ED}"/>
              </a:ext>
            </a:extLst>
          </p:cNvPr>
          <p:cNvSpPr/>
          <p:nvPr/>
        </p:nvSpPr>
        <p:spPr>
          <a:xfrm>
            <a:off x="767408" y="2239456"/>
            <a:ext cx="5184576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 strict";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AWS = require('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aws-sdk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s3 = new AWS.S3({    region: 'ap-northeast-1’ });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function(event, context, callback){</a:t>
            </a:r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message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JSON.parse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event.Records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Sns.Message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sourceBucket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message.Records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[0].s3.bucket.name;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decodeURIComponent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message.Records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[0].s3.object.key.replace(/\+/g, ' '));</a:t>
            </a:r>
          </a:p>
          <a:p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params = 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Bucket: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sourceBucket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Key: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ACL: 'public-read'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  <a:p>
            <a:endParaRPr 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('01_setPermission01 : ');</a:t>
            </a:r>
            <a:endParaRPr lang="ko-KR" altLang="en-US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s3.putObjectAcl(params, function(err, data){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('ERR :', + err);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(err)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callback(err);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(3a)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의 변환된 </a:t>
            </a:r>
            <a:r>
              <a:rPr lang="en-US" altLang="ko-KR" dirty="0"/>
              <a:t>Video</a:t>
            </a:r>
            <a:r>
              <a:rPr lang="ko-KR" altLang="en-US" dirty="0"/>
              <a:t>파일을 접근권한을 추가하는 </a:t>
            </a:r>
            <a:r>
              <a:rPr lang="en-US" altLang="ko-KR" dirty="0"/>
              <a:t>Lambda Function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S3</a:t>
            </a:r>
            <a:r>
              <a:rPr lang="ko-KR" altLang="en-US" dirty="0"/>
              <a:t>의 </a:t>
            </a:r>
            <a:r>
              <a:rPr lang="en-US" altLang="ko-KR" dirty="0"/>
              <a:t>Video</a:t>
            </a:r>
            <a:r>
              <a:rPr lang="ko-KR" altLang="en-US" dirty="0"/>
              <a:t>는 </a:t>
            </a:r>
            <a:r>
              <a:rPr lang="en-US" altLang="ko-KR" dirty="0"/>
              <a:t>Web Browser</a:t>
            </a:r>
            <a:r>
              <a:rPr lang="ko-KR" altLang="en-US" dirty="0"/>
              <a:t>내에서 </a:t>
            </a:r>
            <a:r>
              <a:rPr lang="en-US" altLang="ko-KR" dirty="0"/>
              <a:t>“Open”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Play</a:t>
            </a:r>
            <a:r>
              <a:rPr lang="ko-KR" altLang="en-US" dirty="0"/>
              <a:t>가능하지만</a:t>
            </a:r>
            <a:r>
              <a:rPr lang="en-US" altLang="ko-KR" dirty="0"/>
              <a:t>, Object URL</a:t>
            </a:r>
            <a:r>
              <a:rPr lang="ko-KR" altLang="en-US" dirty="0"/>
              <a:t>로는 불가함</a:t>
            </a:r>
            <a:endParaRPr lang="en-US" altLang="ko-KR" dirty="0"/>
          </a:p>
          <a:p>
            <a:pPr lvl="1"/>
            <a:r>
              <a:rPr lang="en-US" altLang="ko-KR" dirty="0"/>
              <a:t>Lambda Function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(</a:t>
            </a:r>
            <a:r>
              <a:rPr lang="en-US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01_setVideoPermission01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Local </a:t>
            </a:r>
            <a:r>
              <a:rPr lang="en-US" altLang="ko-KR" dirty="0" err="1"/>
              <a:t>npm</a:t>
            </a:r>
            <a:r>
              <a:rPr lang="ko-KR" altLang="en-US" dirty="0"/>
              <a:t>환경 구성 </a:t>
            </a:r>
            <a:r>
              <a:rPr lang="en-US" altLang="ko-KR" dirty="0"/>
              <a:t>&gt; SNS Subscription</a:t>
            </a:r>
            <a:r>
              <a:rPr lang="ko-KR" altLang="en-US" dirty="0"/>
              <a:t>에서 호출될 것임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24" name="Double Brace 23">
            <a:extLst>
              <a:ext uri="{FF2B5EF4-FFF2-40B4-BE49-F238E27FC236}">
                <a16:creationId xmlns:a16="http://schemas.microsoft.com/office/drawing/2014/main" id="{90600D54-C29B-BA43-B33C-88E15F3B07DF}"/>
              </a:ext>
            </a:extLst>
          </p:cNvPr>
          <p:cNvSpPr/>
          <p:nvPr/>
        </p:nvSpPr>
        <p:spPr>
          <a:xfrm>
            <a:off x="4059860" y="3570610"/>
            <a:ext cx="1863812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/>
              <a:t>Event</a:t>
            </a:r>
            <a:r>
              <a:rPr lang="ko-KR" altLang="en-US" sz="1100" dirty="0"/>
              <a:t>로 전달된 </a:t>
            </a:r>
            <a:r>
              <a:rPr lang="en-US" altLang="ko-KR" sz="1100" dirty="0"/>
              <a:t>Message Parse</a:t>
            </a:r>
            <a:r>
              <a:rPr lang="ko-KR" altLang="en-US" sz="1100" dirty="0"/>
              <a:t>및 필요 정보 정비</a:t>
            </a:r>
            <a:endParaRPr lang="en-US" sz="11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F83736-C344-A24B-ADAC-34534B174E4D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459176" y="3407650"/>
            <a:ext cx="2600684" cy="356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D46D4FB-6356-2C4D-A986-798FA1C92932}"/>
              </a:ext>
            </a:extLst>
          </p:cNvPr>
          <p:cNvSpPr/>
          <p:nvPr/>
        </p:nvSpPr>
        <p:spPr>
          <a:xfrm>
            <a:off x="767408" y="1988840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index.js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3388E8B7-4A7F-0A49-9F11-C0FA74C9FD04}"/>
              </a:ext>
            </a:extLst>
          </p:cNvPr>
          <p:cNvSpPr/>
          <p:nvPr/>
        </p:nvSpPr>
        <p:spPr>
          <a:xfrm>
            <a:off x="4059860" y="4157042"/>
            <a:ext cx="1863812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ko-KR" altLang="en-US" sz="1100" dirty="0" err="1"/>
              <a:t>권한부여</a:t>
            </a:r>
            <a:r>
              <a:rPr lang="ko-KR" altLang="en-US" sz="1100" dirty="0"/>
              <a:t> 할 </a:t>
            </a:r>
            <a:r>
              <a:rPr lang="en-US" altLang="ko-KR" sz="1100" dirty="0"/>
              <a:t>Bucket, </a:t>
            </a:r>
            <a:r>
              <a:rPr lang="ko-KR" altLang="en-US" sz="1100" dirty="0"/>
              <a:t>파일</a:t>
            </a:r>
            <a:r>
              <a:rPr lang="en-US" altLang="ko-KR" sz="1100" dirty="0"/>
              <a:t>, ACL</a:t>
            </a:r>
            <a:r>
              <a:rPr lang="ko-KR" altLang="en-US" sz="1100" dirty="0"/>
              <a:t>을 </a:t>
            </a:r>
            <a:r>
              <a:rPr lang="en-US" altLang="ko-KR" sz="1100" dirty="0"/>
              <a:t>Parameter</a:t>
            </a:r>
            <a:r>
              <a:rPr lang="ko-KR" altLang="en-US" sz="1100" dirty="0"/>
              <a:t>로 구성</a:t>
            </a:r>
            <a:endParaRPr lang="en-US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3246D-CF8F-D14D-96C1-2904387DCC7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351584" y="3906054"/>
            <a:ext cx="1708276" cy="44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576BFE62-39D1-F34C-BC39-051FA07D01C8}"/>
              </a:ext>
            </a:extLst>
          </p:cNvPr>
          <p:cNvSpPr/>
          <p:nvPr/>
        </p:nvSpPr>
        <p:spPr>
          <a:xfrm>
            <a:off x="4089452" y="5403251"/>
            <a:ext cx="1142452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/>
              <a:t>S3</a:t>
            </a:r>
            <a:r>
              <a:rPr lang="ko-KR" altLang="en-US" sz="1100" dirty="0"/>
              <a:t>에 </a:t>
            </a:r>
            <a:r>
              <a:rPr lang="en-US" altLang="ko-KR" sz="1100" dirty="0"/>
              <a:t>params</a:t>
            </a:r>
            <a:r>
              <a:rPr lang="ko-KR" altLang="en-US" sz="1100" dirty="0"/>
              <a:t>로 </a:t>
            </a:r>
            <a:r>
              <a:rPr lang="en-US" altLang="ko-KR" sz="1100" dirty="0"/>
              <a:t>ACL </a:t>
            </a:r>
            <a:r>
              <a:rPr lang="ko-KR" altLang="en-US" sz="1100" dirty="0"/>
              <a:t>지정</a:t>
            </a:r>
            <a:endParaRPr lang="en-US" sz="11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6EBE72-883C-A94B-BA20-0594CBADCAF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575720" y="5090557"/>
            <a:ext cx="513732" cy="50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D4B1B6-1F2A-D34D-BC32-74926942E9A2}"/>
              </a:ext>
            </a:extLst>
          </p:cNvPr>
          <p:cNvSpPr/>
          <p:nvPr/>
        </p:nvSpPr>
        <p:spPr>
          <a:xfrm>
            <a:off x="6312024" y="2239456"/>
            <a:ext cx="5304574" cy="30162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"name":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"01_setVideoPermission01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"version": "1.0.0",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"description": "joe. This Lambda function will set permissions to make transcoded videos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publically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available",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"main":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"scripts":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"deploy":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lambda update-function-code --function-name arn:aws:lambda:ap-northeast-1:540197430709:function:01_setVideoPermission01 --zip-file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fileb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://Lambda-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Deployment.zip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predeploy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"zip -r Lambda-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Deployment.zip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-x \"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node_modules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*\" \"*.zip\" \"*.json\" \"*.log\" \"*.md\" 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"dependencies":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aws-sdk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"latest"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"author": "Joe Lee",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"license": "BSD-2-Clause"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0EED5-C0DD-7E46-B7CF-692D3036FA7B}"/>
              </a:ext>
            </a:extLst>
          </p:cNvPr>
          <p:cNvSpPr/>
          <p:nvPr/>
        </p:nvSpPr>
        <p:spPr>
          <a:xfrm>
            <a:off x="6312024" y="1988840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package.json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7F3C716E-9244-C24E-81D1-623159ECDE4E}"/>
              </a:ext>
            </a:extLst>
          </p:cNvPr>
          <p:cNvSpPr/>
          <p:nvPr/>
        </p:nvSpPr>
        <p:spPr>
          <a:xfrm>
            <a:off x="9336621" y="4251542"/>
            <a:ext cx="1863812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ko-KR" altLang="en-US" sz="1100" dirty="0"/>
              <a:t>지정된 </a:t>
            </a:r>
            <a:r>
              <a:rPr lang="en-US" altLang="ko-KR" sz="1100" dirty="0"/>
              <a:t>Lambda Function</a:t>
            </a:r>
            <a:r>
              <a:rPr lang="ko-KR" altLang="en-US" sz="1100" dirty="0"/>
              <a:t>에 작업중인 </a:t>
            </a:r>
            <a:r>
              <a:rPr lang="en-US" altLang="ko-KR" sz="1100" dirty="0"/>
              <a:t>node package</a:t>
            </a:r>
            <a:r>
              <a:rPr lang="ko-KR" altLang="en-US" sz="1100" dirty="0"/>
              <a:t>의 </a:t>
            </a:r>
            <a:r>
              <a:rPr lang="en-US" altLang="ko-KR" sz="1100" dirty="0"/>
              <a:t>deploy script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A92EDF-ADF4-FE4C-A774-53CB7F637F76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7352312" y="3461914"/>
            <a:ext cx="1984309" cy="1080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E11CB8D-8D2E-0A41-BF01-AAB19B74E22F}"/>
              </a:ext>
            </a:extLst>
          </p:cNvPr>
          <p:cNvSpPr/>
          <p:nvPr/>
        </p:nvSpPr>
        <p:spPr>
          <a:xfrm>
            <a:off x="6432022" y="5686554"/>
            <a:ext cx="5184576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predeploy</a:t>
            </a:r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deploy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A2598-406E-2348-BDF3-911516405E2F}"/>
              </a:ext>
            </a:extLst>
          </p:cNvPr>
          <p:cNvSpPr txBox="1"/>
          <p:nvPr/>
        </p:nvSpPr>
        <p:spPr>
          <a:xfrm>
            <a:off x="6195133" y="5424944"/>
            <a:ext cx="5439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npm</a:t>
            </a:r>
            <a:r>
              <a:rPr lang="en-US" altLang="ko-KR" sz="1100" dirty="0"/>
              <a:t> deploy :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340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B4D5632-FD81-9A4F-AAEF-36229096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5" y="2165894"/>
            <a:ext cx="5227019" cy="3834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5CC51-E890-804F-B922-325C325CF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00" y="2165852"/>
            <a:ext cx="5093568" cy="3717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(3b)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Subscription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S3</a:t>
            </a:r>
            <a:r>
              <a:rPr lang="ko-KR" altLang="en-US" dirty="0"/>
              <a:t>의 </a:t>
            </a:r>
            <a:r>
              <a:rPr lang="en-US" altLang="ko-KR" dirty="0"/>
              <a:t>Video</a:t>
            </a:r>
            <a:r>
              <a:rPr lang="ko-KR" altLang="en-US" dirty="0"/>
              <a:t>파일의 </a:t>
            </a:r>
            <a:r>
              <a:rPr lang="ko-KR" altLang="en-US" dirty="0" err="1"/>
              <a:t>권한변경</a:t>
            </a:r>
            <a:r>
              <a:rPr lang="ko-KR" altLang="en-US" dirty="0"/>
              <a:t> </a:t>
            </a:r>
            <a:r>
              <a:rPr lang="en-US" altLang="ko-KR" dirty="0"/>
              <a:t>Lambda Function</a:t>
            </a:r>
            <a:r>
              <a:rPr lang="ko-KR" altLang="en-US" dirty="0"/>
              <a:t>을 연결한다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SNS</a:t>
            </a:r>
            <a:r>
              <a:rPr lang="ko-KR" altLang="en-US" dirty="0"/>
              <a:t>에서 새로운 </a:t>
            </a:r>
            <a:r>
              <a:rPr lang="en-US" altLang="ko-KR" dirty="0"/>
              <a:t>Subscription</a:t>
            </a:r>
            <a:r>
              <a:rPr lang="ko-KR" altLang="en-US" dirty="0"/>
              <a:t>을 </a:t>
            </a:r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Topic</a:t>
            </a:r>
            <a:r>
              <a:rPr lang="ko-KR" altLang="en-US" dirty="0"/>
              <a:t>에 연결되도록</a:t>
            </a:r>
            <a:r>
              <a:rPr lang="en-US" altLang="ko-KR" dirty="0"/>
              <a:t> Topic ARN</a:t>
            </a:r>
            <a:r>
              <a:rPr lang="ko-KR" altLang="en-US" dirty="0"/>
              <a:t>을 지정하여 만든다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aseline="30000" dirty="0"/>
              <a:t>(Subscription Protocol) </a:t>
            </a:r>
            <a:r>
              <a:rPr lang="en-US" altLang="ko-KR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선택하고</a:t>
            </a:r>
            <a:r>
              <a:rPr lang="en-US" altLang="ko-KR" dirty="0"/>
              <a:t>, </a:t>
            </a:r>
            <a:r>
              <a:rPr lang="ko-KR" altLang="en-US" dirty="0"/>
              <a:t>앞에서 생성한 </a:t>
            </a:r>
            <a:r>
              <a:rPr lang="en-US" altLang="ko-KR" dirty="0"/>
              <a:t>Lambda Function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(</a:t>
            </a:r>
            <a:r>
              <a:rPr lang="en-US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01_setVideoPermission01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)</a:t>
            </a:r>
            <a:r>
              <a:rPr lang="ko-KR" altLang="en-US" dirty="0"/>
              <a:t>을 </a:t>
            </a:r>
            <a:r>
              <a:rPr lang="en-US" altLang="ko-KR" dirty="0"/>
              <a:t>endpoint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marL="184150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42AC1164-131E-8C43-83C6-75C513657B6F}"/>
              </a:ext>
            </a:extLst>
          </p:cNvPr>
          <p:cNvSpPr/>
          <p:nvPr/>
        </p:nvSpPr>
        <p:spPr>
          <a:xfrm>
            <a:off x="4046015" y="4485535"/>
            <a:ext cx="1764196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Subsciption</a:t>
            </a:r>
            <a:r>
              <a:rPr lang="ko-KR" altLang="en-US" sz="1100" dirty="0"/>
              <a:t>이 속한 </a:t>
            </a:r>
            <a:r>
              <a:rPr lang="en-US" altLang="ko-KR" sz="1100" dirty="0"/>
              <a:t>Topic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84051B-85A0-B24E-ADC6-A474BF287431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037903" y="4582452"/>
            <a:ext cx="1008112" cy="167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DA0AD-B7AF-C140-837E-0F1848FA0981}"/>
              </a:ext>
            </a:extLst>
          </p:cNvPr>
          <p:cNvSpPr txBox="1"/>
          <p:nvPr/>
        </p:nvSpPr>
        <p:spPr>
          <a:xfrm>
            <a:off x="569182" y="6000096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이 </a:t>
            </a:r>
            <a:r>
              <a:rPr lang="en-US" altLang="ko-KR" sz="1100" dirty="0"/>
              <a:t>Test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위해서 해당 </a:t>
            </a:r>
            <a:r>
              <a:rPr lang="en-US" altLang="ko-KR" sz="1100" dirty="0"/>
              <a:t>Lambda Function</a:t>
            </a:r>
            <a:r>
              <a:rPr lang="ko-KR" altLang="en-US" sz="1100" dirty="0"/>
              <a:t>은 앞 단계에서 </a:t>
            </a:r>
            <a:r>
              <a:rPr lang="en-US" altLang="ko-KR" sz="1100" dirty="0"/>
              <a:t>Deploy</a:t>
            </a:r>
            <a:r>
              <a:rPr lang="ko-KR" altLang="en-US" sz="1100" dirty="0"/>
              <a:t>하였다</a:t>
            </a:r>
            <a:r>
              <a:rPr lang="en-US" altLang="ko-KR" sz="1100" dirty="0"/>
              <a:t>.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앞에서 테스트 하였던 결과인 </a:t>
            </a:r>
            <a:r>
              <a:rPr lang="en-US" altLang="ko-KR" sz="1100" dirty="0" err="1"/>
              <a:t>Transed</a:t>
            </a:r>
            <a:r>
              <a:rPr lang="en-US" altLang="ko-KR" sz="1100" dirty="0"/>
              <a:t> S3</a:t>
            </a:r>
            <a:r>
              <a:rPr lang="ko-KR" altLang="en-US" sz="1100" dirty="0"/>
              <a:t>의 </a:t>
            </a:r>
            <a:r>
              <a:rPr lang="en-US" altLang="ko-KR" sz="1100" dirty="0"/>
              <a:t>Video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삭제하고</a:t>
            </a:r>
            <a:r>
              <a:rPr lang="en-US" altLang="ko-KR" sz="1100" dirty="0"/>
              <a:t>, </a:t>
            </a:r>
            <a:r>
              <a:rPr lang="ko-KR" altLang="en-US" sz="1100" dirty="0"/>
              <a:t>비디오 </a:t>
            </a:r>
            <a:r>
              <a:rPr lang="en-US" altLang="ko-KR" sz="1100" dirty="0"/>
              <a:t>Transcoder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/>
              <a:t>Local</a:t>
            </a:r>
            <a:r>
              <a:rPr lang="ko-KR" altLang="en-US" sz="1100" dirty="0"/>
              <a:t>에서 </a:t>
            </a:r>
            <a:r>
              <a:rPr lang="en-US" altLang="ko-KR" sz="1100" dirty="0"/>
              <a:t>Trigger</a:t>
            </a:r>
            <a:r>
              <a:rPr lang="ko-KR" altLang="en-US" sz="1100" dirty="0"/>
              <a:t>하고</a:t>
            </a:r>
            <a:r>
              <a:rPr lang="en-US" altLang="ko-KR" sz="1100" dirty="0"/>
              <a:t>, Video</a:t>
            </a:r>
            <a:r>
              <a:rPr lang="ko-KR" altLang="en-US" sz="1100" dirty="0"/>
              <a:t>의 </a:t>
            </a:r>
            <a:r>
              <a:rPr lang="en-US" altLang="ko-KR" sz="1100" dirty="0" err="1"/>
              <a:t>Obejct</a:t>
            </a:r>
            <a:r>
              <a:rPr lang="en-US" altLang="ko-KR" sz="1100" dirty="0"/>
              <a:t> URL</a:t>
            </a:r>
            <a:r>
              <a:rPr lang="ko-KR" altLang="en-US" sz="1100" dirty="0"/>
              <a:t>을 </a:t>
            </a:r>
            <a:r>
              <a:rPr lang="en-US" altLang="ko-KR" sz="1100" dirty="0"/>
              <a:t>Play</a:t>
            </a:r>
            <a:r>
              <a:rPr lang="ko-KR" altLang="en-US" sz="1100" dirty="0"/>
              <a:t>해 본다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75C29002-8FFB-E24A-A3C7-6909E4077C7F}"/>
              </a:ext>
            </a:extLst>
          </p:cNvPr>
          <p:cNvSpPr/>
          <p:nvPr/>
        </p:nvSpPr>
        <p:spPr>
          <a:xfrm>
            <a:off x="4089511" y="3783690"/>
            <a:ext cx="1764196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Subsciption</a:t>
            </a:r>
            <a:r>
              <a:rPr lang="ko-KR" altLang="en-US" sz="1100" dirty="0"/>
              <a:t>에 연결된</a:t>
            </a:r>
            <a:r>
              <a:rPr lang="en-US" altLang="ko-KR" sz="1100" dirty="0"/>
              <a:t> endpoint</a:t>
            </a:r>
            <a:r>
              <a:rPr lang="ko-KR" altLang="en-US" sz="1100" dirty="0"/>
              <a:t>인 </a:t>
            </a:r>
            <a:r>
              <a:rPr lang="en-US" altLang="ko-KR" sz="1100" dirty="0"/>
              <a:t>Lambda</a:t>
            </a:r>
            <a:r>
              <a:rPr lang="ko-KR" altLang="en-US" sz="1100" dirty="0"/>
              <a:t> </a:t>
            </a:r>
            <a:r>
              <a:rPr lang="en-US" altLang="ko-KR" sz="1100" dirty="0"/>
              <a:t>Function </a:t>
            </a:r>
            <a:r>
              <a:rPr lang="ko-KR" altLang="en-US" sz="1100" dirty="0"/>
              <a:t>정보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85CFB-EBAE-7045-AAD9-30ED05D389D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081568" y="4074441"/>
            <a:ext cx="1007943" cy="285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uble Brace 25">
            <a:extLst>
              <a:ext uri="{FF2B5EF4-FFF2-40B4-BE49-F238E27FC236}">
                <a16:creationId xmlns:a16="http://schemas.microsoft.com/office/drawing/2014/main" id="{A183D982-ADF1-4E45-98AA-C3F5C98E16F3}"/>
              </a:ext>
            </a:extLst>
          </p:cNvPr>
          <p:cNvSpPr/>
          <p:nvPr/>
        </p:nvSpPr>
        <p:spPr>
          <a:xfrm>
            <a:off x="9120336" y="3454446"/>
            <a:ext cx="1423853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</a:t>
            </a:r>
            <a:r>
              <a:rPr lang="ko-KR" altLang="en-US" sz="1100" dirty="0"/>
              <a:t>가 연결된 </a:t>
            </a:r>
            <a:r>
              <a:rPr lang="en-US" altLang="ko-KR" sz="1100" dirty="0"/>
              <a:t>SNS Topic</a:t>
            </a:r>
            <a:endParaRPr lang="en-US" sz="11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8F18D-6D1F-0641-9CFF-ABD03385C834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248128" y="3648280"/>
            <a:ext cx="1872208" cy="537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97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993F7071-F79D-614F-8126-1D882436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60" y="1549355"/>
            <a:ext cx="5074715" cy="3856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(3c)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Lambda Function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(</a:t>
            </a:r>
            <a:r>
              <a:rPr lang="en-US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01_setVideoPermission01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)</a:t>
            </a:r>
            <a:r>
              <a:rPr lang="ko-KR" altLang="en-US" dirty="0"/>
              <a:t>이 </a:t>
            </a:r>
            <a:r>
              <a:rPr lang="en-US" altLang="ko-KR" dirty="0"/>
              <a:t>S3 Bucket</a:t>
            </a:r>
            <a:r>
              <a:rPr lang="ko-KR" altLang="en-US" dirty="0"/>
              <a:t> </a:t>
            </a:r>
            <a:r>
              <a:rPr lang="ko-KR" altLang="en-US" dirty="0" err="1"/>
              <a:t>권한변경</a:t>
            </a:r>
            <a:r>
              <a:rPr lang="ko-KR" altLang="en-US" dirty="0"/>
              <a:t> 할 수 있는 </a:t>
            </a:r>
            <a:r>
              <a:rPr lang="en-US" altLang="ko-KR" dirty="0"/>
              <a:t>Role</a:t>
            </a:r>
            <a:r>
              <a:rPr lang="ko-KR" altLang="en-US" dirty="0"/>
              <a:t>을 부여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dirty="0"/>
              <a:t>AWS IAM &gt; </a:t>
            </a:r>
            <a:r>
              <a:rPr lang="ko-KR" altLang="en-US" dirty="0"/>
              <a:t>기존 </a:t>
            </a:r>
            <a:r>
              <a:rPr lang="en-US" dirty="0"/>
              <a:t>Role "01_Lambda01_Role_LE_ETJS＂</a:t>
            </a:r>
            <a:r>
              <a:rPr lang="ko-KR" altLang="en-US" dirty="0"/>
              <a:t>에 </a:t>
            </a:r>
            <a:r>
              <a:rPr lang="en-US" altLang="ko-KR" dirty="0"/>
              <a:t>“</a:t>
            </a:r>
            <a:r>
              <a:rPr lang="en-US" dirty="0" err="1"/>
              <a:t>PutObjectAcl</a:t>
            </a:r>
            <a:r>
              <a:rPr lang="en-US" altLang="ko-KR" dirty="0"/>
              <a:t>” Role</a:t>
            </a:r>
            <a:r>
              <a:rPr lang="ko-KR" altLang="en-US" dirty="0"/>
              <a:t>을 부여한다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394E9-4B1A-6940-BD82-6259DF89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2" y="1512096"/>
            <a:ext cx="5800442" cy="5255965"/>
          </a:xfrm>
          <a:prstGeom prst="rect">
            <a:avLst/>
          </a:prstGeom>
        </p:spPr>
      </p:pic>
      <p:sp>
        <p:nvSpPr>
          <p:cNvPr id="17" name="Double Brace 16">
            <a:extLst>
              <a:ext uri="{FF2B5EF4-FFF2-40B4-BE49-F238E27FC236}">
                <a16:creationId xmlns:a16="http://schemas.microsoft.com/office/drawing/2014/main" id="{274111CC-DA28-2242-AD9A-A9144D661DFD}"/>
              </a:ext>
            </a:extLst>
          </p:cNvPr>
          <p:cNvSpPr/>
          <p:nvPr/>
        </p:nvSpPr>
        <p:spPr>
          <a:xfrm>
            <a:off x="4262347" y="2941499"/>
            <a:ext cx="1764196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 Function</a:t>
            </a:r>
            <a:r>
              <a:rPr lang="ko-KR" altLang="en-US" sz="1100" dirty="0"/>
              <a:t>에 부여되어 사용할 수 있는 연결된 </a:t>
            </a:r>
            <a:r>
              <a:rPr lang="en-US" altLang="ko-KR" sz="1100" dirty="0"/>
              <a:t>Role</a:t>
            </a:r>
            <a:r>
              <a:rPr lang="ko-KR" altLang="en-US" sz="1100" dirty="0"/>
              <a:t>들에 대한 정보</a:t>
            </a:r>
            <a:endParaRPr lang="en-US" sz="11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BF1BAA-F612-3C44-9C45-3762D81C57BB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2927648" y="2353316"/>
            <a:ext cx="1334699" cy="878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1CC63EEE-90B8-D144-AFDA-CC8751CD39C0}"/>
              </a:ext>
            </a:extLst>
          </p:cNvPr>
          <p:cNvSpPr/>
          <p:nvPr/>
        </p:nvSpPr>
        <p:spPr>
          <a:xfrm>
            <a:off x="839416" y="5345904"/>
            <a:ext cx="2485058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Role</a:t>
            </a:r>
            <a:r>
              <a:rPr lang="ko-KR" altLang="en-US" sz="1100" dirty="0"/>
              <a:t>의</a:t>
            </a:r>
            <a:r>
              <a:rPr lang="en-US" altLang="ko-KR" sz="1100" dirty="0"/>
              <a:t> </a:t>
            </a:r>
            <a:r>
              <a:rPr lang="ko-KR" altLang="en-US" sz="1100" dirty="0"/>
              <a:t>기존 설정된 </a:t>
            </a:r>
            <a:r>
              <a:rPr lang="en-US" altLang="ko-KR" sz="1100" dirty="0"/>
              <a:t>Policy</a:t>
            </a:r>
            <a:r>
              <a:rPr lang="ko-KR" altLang="en-US" sz="1100" dirty="0"/>
              <a:t>에 추가로 </a:t>
            </a:r>
            <a:r>
              <a:rPr lang="en-US" altLang="ko-KR" sz="1100" dirty="0"/>
              <a:t>inline-Policy</a:t>
            </a:r>
            <a:r>
              <a:rPr lang="ko-KR" altLang="en-US" sz="1100" dirty="0"/>
              <a:t>로 </a:t>
            </a:r>
            <a:r>
              <a:rPr lang="en-US" altLang="ko-KR" sz="1100" dirty="0"/>
              <a:t>“s3:PutObjectAcl” </a:t>
            </a:r>
            <a:r>
              <a:rPr lang="ko-KR" altLang="en-US" sz="1100" dirty="0" err="1"/>
              <a:t>가추가</a:t>
            </a:r>
            <a:r>
              <a:rPr lang="ko-KR" altLang="en-US" sz="1100" dirty="0"/>
              <a:t> 되어 있음을 확인 할 수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7C05D6-C676-A34E-8B3C-4CCD4797116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324474" y="4869160"/>
            <a:ext cx="467270" cy="767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7FB77C-F11D-684B-ACDD-234ADB34F351}"/>
              </a:ext>
            </a:extLst>
          </p:cNvPr>
          <p:cNvCxnSpPr>
            <a:cxnSpLocks/>
          </p:cNvCxnSpPr>
          <p:nvPr/>
        </p:nvCxnSpPr>
        <p:spPr>
          <a:xfrm flipV="1">
            <a:off x="5776340" y="2345855"/>
            <a:ext cx="1254684" cy="1810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A797D47-A20B-6F4D-97B0-DD23600E5E19}"/>
              </a:ext>
            </a:extLst>
          </p:cNvPr>
          <p:cNvSpPr txBox="1"/>
          <p:nvPr/>
        </p:nvSpPr>
        <p:spPr>
          <a:xfrm>
            <a:off x="6702998" y="5406293"/>
            <a:ext cx="49381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Inline-Policy</a:t>
            </a:r>
            <a:r>
              <a:rPr lang="ko-KR" altLang="en-US" sz="1100" b="1" dirty="0"/>
              <a:t>추가 </a:t>
            </a:r>
            <a:r>
              <a:rPr lang="en-US" altLang="ko-KR" sz="1100" b="1" dirty="0"/>
              <a:t>:</a:t>
            </a:r>
            <a:endParaRPr 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Inline-Policy</a:t>
            </a:r>
            <a:r>
              <a:rPr lang="ko-KR" altLang="en-US" sz="1100" dirty="0"/>
              <a:t>는 해당 </a:t>
            </a:r>
            <a:r>
              <a:rPr lang="en-US" altLang="ko-KR" sz="1100" dirty="0"/>
              <a:t>User, Object, Role</a:t>
            </a:r>
            <a:r>
              <a:rPr lang="ko-KR" altLang="en-US" sz="1100" dirty="0"/>
              <a:t>에만 귀속되는 개념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Policy </a:t>
            </a:r>
            <a:r>
              <a:rPr lang="ko-KR" altLang="en-US" sz="1100" dirty="0"/>
              <a:t>적용서비스는 </a:t>
            </a:r>
            <a:r>
              <a:rPr lang="en-US" altLang="ko-KR" sz="1100" dirty="0"/>
              <a:t>S3 </a:t>
            </a:r>
            <a:r>
              <a:rPr lang="ko-KR" altLang="en-US" sz="1100" dirty="0"/>
              <a:t>지정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허용 </a:t>
            </a:r>
            <a:r>
              <a:rPr lang="en-US" altLang="ko-KR" sz="1100" dirty="0"/>
              <a:t>Action</a:t>
            </a:r>
            <a:r>
              <a:rPr lang="ko-KR" altLang="en-US" sz="1100" dirty="0"/>
              <a:t>은 </a:t>
            </a:r>
            <a:r>
              <a:rPr lang="en-US" altLang="ko-KR" sz="1100" dirty="0" err="1"/>
              <a:t>PutObjectAcl</a:t>
            </a:r>
            <a:r>
              <a:rPr lang="ko-KR" altLang="en-US" sz="1100" dirty="0"/>
              <a:t>로 구성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적용 대상 </a:t>
            </a:r>
            <a:r>
              <a:rPr lang="en-US" altLang="ko-KR" sz="1100" dirty="0"/>
              <a:t>Resource</a:t>
            </a:r>
            <a:r>
              <a:rPr lang="ko-KR" altLang="en-US" sz="1100" dirty="0"/>
              <a:t>는 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arn:aws:s3:::*/*</a:t>
            </a:r>
            <a:r>
              <a:rPr lang="en-US" altLang="ko-KR" sz="1100" dirty="0"/>
              <a:t> </a:t>
            </a:r>
            <a:r>
              <a:rPr lang="ko-KR" altLang="en-US" sz="1100" dirty="0"/>
              <a:t>지정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58008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55F234-9551-E943-8E53-7031C3C1C3ED}"/>
              </a:ext>
            </a:extLst>
          </p:cNvPr>
          <p:cNvSpPr/>
          <p:nvPr/>
        </p:nvSpPr>
        <p:spPr>
          <a:xfrm>
            <a:off x="767408" y="2239456"/>
            <a:ext cx="5184576" cy="27084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'use strict';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 AWS = require('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aws-sdk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 exec = require('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child_process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').exec;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 fs = require('fs');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process.env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['PATH']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process.env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['PATH'] + ':' +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process.env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['LAMBDA_TASK_ROOT'];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 s3 = new AWS.S3();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 saveMetadataToS3(</a:t>
            </a:r>
            <a:r>
              <a:rPr lang="en-US" altLang="ko-KR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......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extractMetadata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......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function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saveFileToFilesystem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......</a:t>
            </a:r>
          </a:p>
          <a:p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function(event, context, callback){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var message =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JSON.parse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event.Records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[0].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Sns.Message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saveFileToFilesystem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sourceBucket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sourceKey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callback);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(4a)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의 변환된 </a:t>
            </a:r>
            <a:r>
              <a:rPr lang="en-US" altLang="ko-KR" dirty="0"/>
              <a:t>Video</a:t>
            </a:r>
            <a:r>
              <a:rPr lang="ko-KR" altLang="en-US" dirty="0"/>
              <a:t>파일의 </a:t>
            </a:r>
            <a:r>
              <a:rPr lang="en-US" altLang="ko-KR" dirty="0"/>
              <a:t>Meta</a:t>
            </a:r>
            <a:r>
              <a:rPr lang="ko-KR" altLang="en-US" dirty="0"/>
              <a:t>정보를 추출하여 저장하는 </a:t>
            </a:r>
            <a:r>
              <a:rPr lang="en-US" altLang="ko-KR" dirty="0"/>
              <a:t>Lambda Function</a:t>
            </a:r>
            <a:r>
              <a:rPr lang="ko-KR" altLang="en-US" dirty="0"/>
              <a:t>을 만든다</a:t>
            </a:r>
            <a:endParaRPr lang="en-US" altLang="ko-KR" dirty="0"/>
          </a:p>
          <a:p>
            <a:pPr lvl="1"/>
            <a:r>
              <a:rPr lang="en-US" altLang="ko-KR" dirty="0" err="1"/>
              <a:t>ffprobe</a:t>
            </a:r>
            <a:r>
              <a:rPr lang="en-US" altLang="ko-KR" baseline="30000" dirty="0"/>
              <a:t>(for </a:t>
            </a:r>
            <a:r>
              <a:rPr lang="en-US" baseline="30000" dirty="0"/>
              <a:t>Amazon Linux EC2 for </a:t>
            </a:r>
            <a:r>
              <a:rPr lang="en-US" altLang="ko-KR" baseline="30000" dirty="0"/>
              <a:t>Lambda)</a:t>
            </a:r>
            <a:r>
              <a:rPr lang="ko-KR" altLang="en-US" dirty="0" err="1"/>
              <a:t>를</a:t>
            </a:r>
            <a:r>
              <a:rPr lang="ko-KR" altLang="en-US" dirty="0"/>
              <a:t> 설치하여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Utility</a:t>
            </a:r>
            <a:r>
              <a:rPr lang="ko-KR" altLang="en-US" dirty="0"/>
              <a:t>가 </a:t>
            </a:r>
            <a:r>
              <a:rPr lang="en-US" altLang="ko-KR" dirty="0"/>
              <a:t>Function</a:t>
            </a:r>
            <a:r>
              <a:rPr lang="ko-KR" altLang="en-US" dirty="0"/>
              <a:t>에 포함되도록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Lambda Function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(</a:t>
            </a:r>
            <a:r>
              <a:rPr lang="en-US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01_extractMeta01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Local </a:t>
            </a:r>
            <a:r>
              <a:rPr lang="en-US" altLang="ko-KR" dirty="0" err="1"/>
              <a:t>npm</a:t>
            </a:r>
            <a:r>
              <a:rPr lang="ko-KR" altLang="en-US" dirty="0"/>
              <a:t>환경 구성 </a:t>
            </a:r>
            <a:r>
              <a:rPr lang="en-US" altLang="ko-KR" dirty="0"/>
              <a:t>&gt; SNS Subscription</a:t>
            </a:r>
            <a:r>
              <a:rPr lang="ko-KR" altLang="en-US" dirty="0"/>
              <a:t>에서 호출될 것임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6D4FB-6356-2C4D-A986-798FA1C92932}"/>
              </a:ext>
            </a:extLst>
          </p:cNvPr>
          <p:cNvSpPr/>
          <p:nvPr/>
        </p:nvSpPr>
        <p:spPr>
          <a:xfrm>
            <a:off x="767408" y="1988840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index.js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1" name="Double Brace 20">
            <a:extLst>
              <a:ext uri="{FF2B5EF4-FFF2-40B4-BE49-F238E27FC236}">
                <a16:creationId xmlns:a16="http://schemas.microsoft.com/office/drawing/2014/main" id="{7F3C716E-9244-C24E-81D1-623159ECDE4E}"/>
              </a:ext>
            </a:extLst>
          </p:cNvPr>
          <p:cNvSpPr/>
          <p:nvPr/>
        </p:nvSpPr>
        <p:spPr>
          <a:xfrm>
            <a:off x="6383177" y="4095460"/>
            <a:ext cx="3659874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지정된 </a:t>
            </a:r>
            <a:r>
              <a:rPr lang="en-US" altLang="ko-KR" sz="1100" dirty="0"/>
              <a:t>S3</a:t>
            </a:r>
            <a:r>
              <a:rPr lang="ko-KR" altLang="en-US" sz="1100" dirty="0"/>
              <a:t>의 파일을 </a:t>
            </a:r>
            <a:r>
              <a:rPr lang="en-US" altLang="ko-KR" sz="1100" dirty="0"/>
              <a:t>Lambda</a:t>
            </a:r>
            <a:r>
              <a:rPr lang="ko-KR" altLang="en-US" sz="1100" dirty="0"/>
              <a:t>의</a:t>
            </a:r>
            <a:r>
              <a:rPr lang="en-US" altLang="ko-KR" sz="1100" dirty="0"/>
              <a:t> Local</a:t>
            </a:r>
            <a:r>
              <a:rPr lang="ko-KR" altLang="en-US" sz="1100" dirty="0"/>
              <a:t>에 저장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ffbrobe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실행하여</a:t>
            </a:r>
            <a:r>
              <a:rPr lang="en-US" altLang="ko-KR" sz="1100" dirty="0"/>
              <a:t>, </a:t>
            </a:r>
            <a:r>
              <a:rPr lang="ko-KR" altLang="en-US" sz="1100" dirty="0"/>
              <a:t>저장된 </a:t>
            </a:r>
            <a:r>
              <a:rPr lang="en-US" altLang="ko-KR" sz="1100" dirty="0"/>
              <a:t>File</a:t>
            </a:r>
            <a:r>
              <a:rPr lang="ko-KR" altLang="en-US" sz="1100" dirty="0"/>
              <a:t>의 </a:t>
            </a:r>
            <a:r>
              <a:rPr lang="en-US" altLang="ko-KR" sz="1100" dirty="0"/>
              <a:t>Meta</a:t>
            </a:r>
            <a:r>
              <a:rPr lang="ko-KR" altLang="en-US" sz="1100" dirty="0"/>
              <a:t>정보를 추출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추출된 </a:t>
            </a:r>
            <a:r>
              <a:rPr lang="en-US" altLang="ko-KR" sz="1100" dirty="0"/>
              <a:t>Meta</a:t>
            </a:r>
            <a:r>
              <a:rPr lang="ko-KR" altLang="en-US" sz="1100" dirty="0"/>
              <a:t>정보를 </a:t>
            </a:r>
            <a:r>
              <a:rPr lang="en-US" altLang="ko-KR" sz="1100" dirty="0"/>
              <a:t>S3</a:t>
            </a:r>
            <a:r>
              <a:rPr lang="ko-KR" altLang="en-US" sz="1100" dirty="0"/>
              <a:t>에 저장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A92EDF-ADF4-FE4C-A774-53CB7F637F76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503712" y="3704048"/>
            <a:ext cx="2879465" cy="682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E11CB8D-8D2E-0A41-BF01-AAB19B74E22F}"/>
              </a:ext>
            </a:extLst>
          </p:cNvPr>
          <p:cNvSpPr/>
          <p:nvPr/>
        </p:nvSpPr>
        <p:spPr>
          <a:xfrm>
            <a:off x="6440686" y="2447134"/>
            <a:ext cx="5184576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predeploy</a:t>
            </a:r>
            <a:endParaRPr lang="en-US" altLang="ko-KR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altLang="ko-KR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altLang="ko-KR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deploy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A2598-406E-2348-BDF3-911516405E2F}"/>
              </a:ext>
            </a:extLst>
          </p:cNvPr>
          <p:cNvSpPr txBox="1"/>
          <p:nvPr/>
        </p:nvSpPr>
        <p:spPr>
          <a:xfrm>
            <a:off x="6203797" y="2185524"/>
            <a:ext cx="5439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npm</a:t>
            </a:r>
            <a:r>
              <a:rPr lang="en-US" altLang="ko-KR" sz="1100" dirty="0"/>
              <a:t> deploy :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3FBF5-3A3B-9744-B479-3D239F58FB21}"/>
              </a:ext>
            </a:extLst>
          </p:cNvPr>
          <p:cNvSpPr txBox="1"/>
          <p:nvPr/>
        </p:nvSpPr>
        <p:spPr>
          <a:xfrm>
            <a:off x="586002" y="5750432"/>
            <a:ext cx="11115371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ffprobe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ffmpeg</a:t>
            </a:r>
            <a:r>
              <a:rPr lang="en-US" altLang="ko-KR" sz="1100" dirty="0"/>
              <a:t> Static build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구하여</a:t>
            </a:r>
            <a:r>
              <a:rPr lang="en-US" altLang="ko-KR" sz="1100" dirty="0"/>
              <a:t> </a:t>
            </a:r>
            <a:r>
              <a:rPr lang="ko-KR" altLang="en-US" sz="1100" dirty="0"/>
              <a:t>내부에 있는 </a:t>
            </a:r>
            <a:r>
              <a:rPr lang="en-US" altLang="ko-KR" sz="1100" dirty="0" err="1"/>
              <a:t>ffprobe</a:t>
            </a:r>
            <a:r>
              <a:rPr lang="ko-KR" altLang="en-US" sz="1100" dirty="0"/>
              <a:t>만 사용</a:t>
            </a:r>
            <a:r>
              <a:rPr lang="en-US" altLang="ko-KR" sz="1100" dirty="0"/>
              <a:t>. </a:t>
            </a:r>
            <a:r>
              <a:rPr lang="en-US" sz="1100" dirty="0"/>
              <a:t>(</a:t>
            </a:r>
            <a:r>
              <a:rPr lang="en-US" sz="1100" dirty="0">
                <a:hlinkClick r:id="rId3"/>
              </a:rPr>
              <a:t>https://www.johnvansickle.com/ffmpeg/</a:t>
            </a:r>
            <a:r>
              <a:rPr lang="en-US" sz="1100" dirty="0"/>
              <a:t>)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ffmpeg</a:t>
            </a:r>
            <a:r>
              <a:rPr lang="en-US" sz="1100" dirty="0"/>
              <a:t> </a:t>
            </a:r>
            <a:r>
              <a:rPr lang="ko-KR" altLang="en-US" sz="1100" dirty="0"/>
              <a:t>패키지는 </a:t>
            </a:r>
            <a:r>
              <a:rPr lang="en-US" altLang="ko-KR" sz="1100" dirty="0"/>
              <a:t>AWS </a:t>
            </a:r>
            <a:r>
              <a:rPr lang="en-US" altLang="ko-KR" sz="1100" dirty="0" err="1"/>
              <a:t>linux</a:t>
            </a:r>
            <a:r>
              <a:rPr lang="ko-KR" altLang="en-US" sz="1100" dirty="0"/>
              <a:t>용으로 구하여 사용하여야 한다</a:t>
            </a:r>
            <a:r>
              <a:rPr lang="en-US" altLang="ko-KR" sz="1100" dirty="0"/>
              <a:t>. Local</a:t>
            </a:r>
            <a:r>
              <a:rPr lang="ko-KR" altLang="en-US" sz="1100" dirty="0"/>
              <a:t>에서는 </a:t>
            </a:r>
            <a:r>
              <a:rPr lang="en-US" altLang="ko-KR" sz="1100" dirty="0"/>
              <a:t>Local</a:t>
            </a:r>
            <a:r>
              <a:rPr lang="ko-KR" altLang="en-US" sz="1100" dirty="0"/>
              <a:t>환경에 맞는 </a:t>
            </a:r>
            <a:r>
              <a:rPr lang="ko-KR" altLang="en-US" sz="1100" dirty="0" err="1"/>
              <a:t>버젼을</a:t>
            </a:r>
            <a:r>
              <a:rPr lang="ko-KR" altLang="en-US" sz="1100" dirty="0"/>
              <a:t> 구하여야 한다</a:t>
            </a:r>
            <a:r>
              <a:rPr lang="en-US" altLang="ko-KR" sz="1100" dirty="0"/>
              <a:t>.</a:t>
            </a: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Lambda</a:t>
            </a:r>
            <a:r>
              <a:rPr lang="ko-KR" altLang="en-US" sz="1100" dirty="0"/>
              <a:t> </a:t>
            </a:r>
            <a:r>
              <a:rPr lang="en-US" sz="1100" dirty="0"/>
              <a:t>deploy package</a:t>
            </a:r>
            <a:r>
              <a:rPr lang="ko-KR" altLang="en-US" sz="1100" dirty="0"/>
              <a:t>의 크기는 </a:t>
            </a:r>
            <a:r>
              <a:rPr lang="en-US" altLang="ko-KR" sz="1100" dirty="0"/>
              <a:t>50</a:t>
            </a:r>
            <a:r>
              <a:rPr lang="en-US" sz="1100" dirty="0"/>
              <a:t>MB</a:t>
            </a:r>
            <a:r>
              <a:rPr lang="ko-KR" altLang="en-US" sz="1100" dirty="0"/>
              <a:t>이하</a:t>
            </a:r>
            <a:r>
              <a:rPr lang="en-US" altLang="ko-KR" sz="1100" dirty="0"/>
              <a:t>, </a:t>
            </a:r>
            <a:r>
              <a:rPr lang="ko-KR" altLang="en-US" sz="1100" dirty="0"/>
              <a:t>확대는 </a:t>
            </a:r>
            <a:r>
              <a:rPr lang="en-US" altLang="ko-KR" sz="1100" dirty="0"/>
              <a:t>Container</a:t>
            </a:r>
            <a:r>
              <a:rPr lang="ko-KR" altLang="en-US" sz="1100" dirty="0"/>
              <a:t>와 연계 필요</a:t>
            </a:r>
            <a:r>
              <a:rPr lang="en-US" altLang="ko-KR" sz="1100" dirty="0"/>
              <a:t>. </a:t>
            </a:r>
            <a:r>
              <a:rPr lang="en-US" altLang="ko-KR" sz="1100" dirty="0">
                <a:hlinkClick r:id="rId4"/>
              </a:rPr>
              <a:t>https://docs.aws.amazon.com/ko_kr/lambda/latest/dg/gettingstarted-limits.html</a:t>
            </a:r>
            <a:r>
              <a:rPr lang="en-US" altLang="ko-KR" sz="1100" dirty="0"/>
              <a:t>  </a:t>
            </a:r>
            <a:r>
              <a:rPr lang="ko-KR" altLang="en-US" sz="1100" dirty="0"/>
              <a:t> </a:t>
            </a:r>
            <a:endParaRPr lang="en-US" sz="1100" dirty="0"/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92AA96E5-8F77-734E-8097-74C74F7CAA14}"/>
              </a:ext>
            </a:extLst>
          </p:cNvPr>
          <p:cNvSpPr/>
          <p:nvPr/>
        </p:nvSpPr>
        <p:spPr>
          <a:xfrm>
            <a:off x="6424810" y="3432744"/>
            <a:ext cx="1859674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 </a:t>
            </a:r>
            <a:r>
              <a:rPr lang="ko-KR" altLang="en-US" sz="1100" dirty="0"/>
              <a:t>실행환경에서 필요한 환경정보 추출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F7CE74-4AD6-C94F-A547-00E2DD03F88C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287688" y="3063317"/>
            <a:ext cx="3137122" cy="5632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81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2AAB9A-98F5-FF42-9335-E61B8DA8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2172992"/>
            <a:ext cx="5219916" cy="3828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(4b)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Subscription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S3</a:t>
            </a:r>
            <a:r>
              <a:rPr lang="ko-KR" altLang="en-US" dirty="0"/>
              <a:t>의 </a:t>
            </a:r>
            <a:r>
              <a:rPr lang="en-US" altLang="ko-KR" dirty="0"/>
              <a:t>Video</a:t>
            </a:r>
            <a:r>
              <a:rPr lang="ko-KR" altLang="en-US" dirty="0"/>
              <a:t>파일의 </a:t>
            </a:r>
            <a:r>
              <a:rPr lang="en-US" altLang="ko-KR" dirty="0"/>
              <a:t>Meta</a:t>
            </a:r>
            <a:r>
              <a:rPr lang="ko-KR" altLang="en-US" dirty="0" err="1"/>
              <a:t>정보추출</a:t>
            </a:r>
            <a:r>
              <a:rPr lang="ko-KR" altLang="en-US" dirty="0"/>
              <a:t> </a:t>
            </a:r>
            <a:r>
              <a:rPr lang="en-US" altLang="ko-KR" dirty="0"/>
              <a:t>Lambda Function</a:t>
            </a:r>
            <a:r>
              <a:rPr lang="ko-KR" altLang="en-US" dirty="0"/>
              <a:t>을 연결한다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SNS</a:t>
            </a:r>
            <a:r>
              <a:rPr lang="ko-KR" altLang="en-US" dirty="0"/>
              <a:t>에서 새로운 </a:t>
            </a:r>
            <a:r>
              <a:rPr lang="en-US" altLang="ko-KR" dirty="0"/>
              <a:t>Subscription</a:t>
            </a:r>
            <a:r>
              <a:rPr lang="ko-KR" altLang="en-US" dirty="0"/>
              <a:t>을 </a:t>
            </a:r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en-US" altLang="ko-KR" dirty="0"/>
              <a:t>Topic</a:t>
            </a:r>
            <a:r>
              <a:rPr lang="ko-KR" altLang="en-US" dirty="0"/>
              <a:t>에 연결되도록</a:t>
            </a:r>
            <a:r>
              <a:rPr lang="en-US" altLang="ko-KR" dirty="0"/>
              <a:t> Topic ARN</a:t>
            </a:r>
            <a:r>
              <a:rPr lang="ko-KR" altLang="en-US" dirty="0"/>
              <a:t>을 지정하여 만든다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aseline="30000" dirty="0"/>
              <a:t>(Subscription Protocol) </a:t>
            </a:r>
            <a:r>
              <a:rPr lang="en-US" altLang="ko-KR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선택하고</a:t>
            </a:r>
            <a:r>
              <a:rPr lang="en-US" altLang="ko-KR" dirty="0"/>
              <a:t>, </a:t>
            </a:r>
            <a:r>
              <a:rPr lang="ko-KR" altLang="en-US" dirty="0"/>
              <a:t>앞에서 생성한 </a:t>
            </a:r>
            <a:r>
              <a:rPr lang="en-US" altLang="ko-KR" dirty="0"/>
              <a:t>Lambda Function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(</a:t>
            </a:r>
            <a:r>
              <a:rPr lang="en-US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01_extractMeta01</a:t>
            </a:r>
            <a:r>
              <a:rPr lang="en-US" altLang="ko-KR" b="1" baseline="30000" dirty="0">
                <a:latin typeface="D2Coding ligature" panose="020B0609020101020101" pitchFamily="49" charset="-127"/>
                <a:ea typeface="D2Coding ligature" panose="020B0609020101020101" pitchFamily="49" charset="-127"/>
                <a:cs typeface="Courier New" panose="02070309020205020404" pitchFamily="49" charset="0"/>
              </a:rPr>
              <a:t>)</a:t>
            </a:r>
            <a:r>
              <a:rPr lang="ko-KR" altLang="en-US" dirty="0"/>
              <a:t>을 </a:t>
            </a:r>
            <a:r>
              <a:rPr lang="en-US" altLang="ko-KR" dirty="0"/>
              <a:t>endpoint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marL="184150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42AC1164-131E-8C43-83C6-75C513657B6F}"/>
              </a:ext>
            </a:extLst>
          </p:cNvPr>
          <p:cNvSpPr/>
          <p:nvPr/>
        </p:nvSpPr>
        <p:spPr>
          <a:xfrm>
            <a:off x="3934513" y="4542007"/>
            <a:ext cx="1764196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Subsciption</a:t>
            </a:r>
            <a:r>
              <a:rPr lang="ko-KR" altLang="en-US" sz="1100" dirty="0"/>
              <a:t>이 속한 </a:t>
            </a:r>
            <a:r>
              <a:rPr lang="en-US" altLang="ko-KR" sz="1100" dirty="0"/>
              <a:t>Topic</a:t>
            </a:r>
            <a:endParaRPr lang="en-US" sz="11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84051B-85A0-B24E-ADC6-A474BF287431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926401" y="4638924"/>
            <a:ext cx="1008112" cy="167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DA0AD-B7AF-C140-837E-0F1848FA0981}"/>
              </a:ext>
            </a:extLst>
          </p:cNvPr>
          <p:cNvSpPr txBox="1"/>
          <p:nvPr/>
        </p:nvSpPr>
        <p:spPr>
          <a:xfrm>
            <a:off x="569182" y="6000096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100" dirty="0"/>
              <a:t>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/>
              <a:t>테스트는 앞의 테스트 하였던 결과인 </a:t>
            </a:r>
            <a:r>
              <a:rPr lang="en-US" altLang="ko-KR" sz="1100" dirty="0" err="1"/>
              <a:t>Transed</a:t>
            </a:r>
            <a:r>
              <a:rPr lang="en-US" altLang="ko-KR" sz="1100" dirty="0"/>
              <a:t> S3</a:t>
            </a:r>
            <a:r>
              <a:rPr lang="ko-KR" altLang="en-US" sz="1100" dirty="0"/>
              <a:t>의 </a:t>
            </a:r>
            <a:r>
              <a:rPr lang="en-US" altLang="ko-KR" sz="1100" dirty="0"/>
              <a:t>Video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삭제하고</a:t>
            </a:r>
            <a:r>
              <a:rPr lang="en-US" altLang="ko-KR" sz="1100" dirty="0"/>
              <a:t>, </a:t>
            </a:r>
            <a:r>
              <a:rPr lang="ko-KR" altLang="en-US" sz="1100" dirty="0"/>
              <a:t>비디오 </a:t>
            </a:r>
            <a:r>
              <a:rPr lang="en-US" altLang="ko-KR" sz="1100" dirty="0"/>
              <a:t>Transcoder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/>
              <a:t>Local</a:t>
            </a:r>
            <a:r>
              <a:rPr lang="ko-KR" altLang="en-US" sz="1100" dirty="0"/>
              <a:t>에서 </a:t>
            </a:r>
            <a:r>
              <a:rPr lang="en-US" altLang="ko-KR" sz="1100" dirty="0"/>
              <a:t>Trigger</a:t>
            </a:r>
            <a:r>
              <a:rPr lang="ko-KR" altLang="en-US" sz="1100" dirty="0"/>
              <a:t>하고</a:t>
            </a:r>
            <a:r>
              <a:rPr lang="en-US" altLang="ko-KR" sz="1100" dirty="0"/>
              <a:t>, S3</a:t>
            </a:r>
            <a:r>
              <a:rPr lang="ko-KR" altLang="en-US" sz="1100" dirty="0"/>
              <a:t>에 동일 파일명의 </a:t>
            </a:r>
            <a:r>
              <a:rPr lang="en-US" altLang="ko-KR" sz="1100" dirty="0"/>
              <a:t>Meta</a:t>
            </a:r>
            <a:r>
              <a:rPr lang="ko-KR" altLang="en-US" sz="1100" dirty="0"/>
              <a:t>정보가 생성되는지 확인한다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75C29002-8FFB-E24A-A3C7-6909E4077C7F}"/>
              </a:ext>
            </a:extLst>
          </p:cNvPr>
          <p:cNvSpPr/>
          <p:nvPr/>
        </p:nvSpPr>
        <p:spPr>
          <a:xfrm>
            <a:off x="3978009" y="3840162"/>
            <a:ext cx="1764196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Subsciption</a:t>
            </a:r>
            <a:r>
              <a:rPr lang="ko-KR" altLang="en-US" sz="1100" dirty="0"/>
              <a:t>에 연결된</a:t>
            </a:r>
            <a:r>
              <a:rPr lang="en-US" altLang="ko-KR" sz="1100" dirty="0"/>
              <a:t> endpoint</a:t>
            </a:r>
            <a:r>
              <a:rPr lang="ko-KR" altLang="en-US" sz="1100" dirty="0"/>
              <a:t>인 </a:t>
            </a:r>
            <a:r>
              <a:rPr lang="en-US" altLang="ko-KR" sz="1100" dirty="0"/>
              <a:t>Lambda</a:t>
            </a:r>
            <a:r>
              <a:rPr lang="ko-KR" altLang="en-US" sz="1100" dirty="0"/>
              <a:t> </a:t>
            </a:r>
            <a:r>
              <a:rPr lang="en-US" altLang="ko-KR" sz="1100" dirty="0"/>
              <a:t>Function </a:t>
            </a:r>
            <a:r>
              <a:rPr lang="ko-KR" altLang="en-US" sz="1100" dirty="0"/>
              <a:t>정보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85CFB-EBAE-7045-AAD9-30ED05D389D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2970066" y="4130913"/>
            <a:ext cx="1007943" cy="285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B939551-AF4F-A244-AFAD-646CBAFB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086" y="2189341"/>
            <a:ext cx="5022042" cy="3683844"/>
          </a:xfrm>
          <a:prstGeom prst="rect">
            <a:avLst/>
          </a:prstGeom>
        </p:spPr>
      </p:pic>
      <p:sp>
        <p:nvSpPr>
          <p:cNvPr id="17" name="Double Brace 16">
            <a:extLst>
              <a:ext uri="{FF2B5EF4-FFF2-40B4-BE49-F238E27FC236}">
                <a16:creationId xmlns:a16="http://schemas.microsoft.com/office/drawing/2014/main" id="{F000D3E7-6138-114D-92F1-F3BA22A3E672}"/>
              </a:ext>
            </a:extLst>
          </p:cNvPr>
          <p:cNvSpPr/>
          <p:nvPr/>
        </p:nvSpPr>
        <p:spPr>
          <a:xfrm>
            <a:off x="9120336" y="3454446"/>
            <a:ext cx="1423853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</a:t>
            </a:r>
            <a:r>
              <a:rPr lang="ko-KR" altLang="en-US" sz="1100" dirty="0"/>
              <a:t>가 연결된 </a:t>
            </a:r>
            <a:r>
              <a:rPr lang="en-US" altLang="ko-KR" sz="1100" dirty="0"/>
              <a:t>SNS Topic</a:t>
            </a:r>
            <a:endParaRPr lang="en-US" sz="11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DE66F9-E049-B844-908F-A5A377528BC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248128" y="3648280"/>
            <a:ext cx="1872208" cy="537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55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737D8-3F0C-D844-84C0-16EDFABC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383" y="116632"/>
            <a:ext cx="2439061" cy="125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A : </a:t>
            </a:r>
            <a:r>
              <a:rPr kumimoji="1" lang="ko-KR" altLang="en-US" dirty="0"/>
              <a:t>비디오 자동 변환 후속 처리 </a:t>
            </a:r>
            <a:r>
              <a:rPr kumimoji="1" lang="en-US" altLang="ko-KR" dirty="0"/>
              <a:t>(5)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CloudWatch </a:t>
            </a:r>
            <a:r>
              <a:rPr lang="ko-KR" altLang="en-US" dirty="0"/>
              <a:t>서비스에서 각 </a:t>
            </a:r>
            <a:r>
              <a:rPr lang="en-US" altLang="ko-KR" dirty="0"/>
              <a:t>Lambda</a:t>
            </a:r>
            <a:r>
              <a:rPr lang="ko-KR" altLang="en-US" dirty="0"/>
              <a:t>들의 기록을 확인해 본다</a:t>
            </a:r>
            <a:r>
              <a:rPr lang="en-US" altLang="ko-KR" dirty="0"/>
              <a:t>. </a:t>
            </a:r>
            <a:r>
              <a:rPr lang="en-US" altLang="ko-KR" baseline="30000" dirty="0"/>
              <a:t>(CloudWatch &gt; Log groups</a:t>
            </a:r>
            <a:r>
              <a:rPr lang="ko-KR" altLang="en-US" baseline="30000" dirty="0"/>
              <a:t>에서 확인 가능</a:t>
            </a:r>
            <a:r>
              <a:rPr lang="en-US" altLang="ko-KR" baseline="30000" dirty="0"/>
              <a:t>)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Lambda</a:t>
            </a:r>
            <a:r>
              <a:rPr lang="ko-KR" altLang="en-US" dirty="0"/>
              <a:t>의 </a:t>
            </a:r>
            <a:r>
              <a:rPr lang="en-US" altLang="ko-KR" dirty="0"/>
              <a:t>Monitor</a:t>
            </a:r>
            <a:r>
              <a:rPr lang="ko-KR" altLang="en-US" dirty="0"/>
              <a:t>에서 </a:t>
            </a:r>
            <a:r>
              <a:rPr lang="en-US" altLang="ko-KR" dirty="0"/>
              <a:t>Metric, Logs, Traces</a:t>
            </a:r>
            <a:r>
              <a:rPr lang="ko-KR" altLang="en-US" dirty="0"/>
              <a:t>형태의 다양한 기록을 확인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84150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A511C-6F67-924C-A3A7-B89B1D3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454A23-4D4F-1A49-A778-221278A2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1966942"/>
            <a:ext cx="5385246" cy="39502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0E4308-84E3-144C-9CBD-49D1C3CF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6351"/>
            <a:ext cx="5325229" cy="39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56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AB2-70AD-354A-BE6E-5D86214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Lambda Project </a:t>
            </a:r>
            <a:r>
              <a:rPr lang="en-US" altLang="ko-KR" dirty="0"/>
              <a:t>– </a:t>
            </a:r>
            <a:r>
              <a:rPr lang="en-US" altLang="ko-KR" dirty="0" err="1"/>
              <a:t>Dev.B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727AD-482F-1549-8E13-31DE59FAA4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WebApp(Local), Auth0 User Id, Video Profile </a:t>
            </a:r>
          </a:p>
        </p:txBody>
      </p:sp>
    </p:spTree>
    <p:extLst>
      <p:ext uri="{BB962C8B-B14F-4D97-AF65-F5344CB8AC3E}">
        <p14:creationId xmlns:p14="http://schemas.microsoft.com/office/powerpoint/2010/main" val="537371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1ACE5-36D1-3E46-BA23-6E520DDA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177654"/>
            <a:ext cx="6974421" cy="2643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5D1E1-EE28-BD45-83A4-3431C51B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03B20-CA6B-6E46-ACF7-B70EE6CF6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873130"/>
            <a:ext cx="11074400" cy="2555870"/>
          </a:xfrm>
        </p:spPr>
        <p:txBody>
          <a:bodyPr/>
          <a:lstStyle/>
          <a:p>
            <a:r>
              <a:rPr lang="ko-KR" altLang="en-US" dirty="0"/>
              <a:t>개발 개요 및 </a:t>
            </a:r>
            <a:r>
              <a:rPr lang="en-US" altLang="ko-KR" dirty="0"/>
              <a:t>Scenario</a:t>
            </a:r>
          </a:p>
          <a:p>
            <a:pPr lvl="1"/>
            <a:r>
              <a:rPr kumimoji="1" lang="en-US" altLang="ko-Kore-KR" dirty="0"/>
              <a:t>(</a:t>
            </a:r>
            <a:r>
              <a:rPr kumimoji="1" lang="en-US" altLang="ko-KR" dirty="0"/>
              <a:t>1~4</a:t>
            </a:r>
            <a:r>
              <a:rPr kumimoji="1" lang="en-US" altLang="ko-Kore-KR" dirty="0"/>
              <a:t>) </a:t>
            </a:r>
            <a:r>
              <a:rPr kumimoji="1" lang="ko-KR" altLang="en-US" dirty="0"/>
              <a:t>기본형 </a:t>
            </a:r>
            <a:r>
              <a:rPr kumimoji="1" lang="en-US" altLang="ko-KR" dirty="0"/>
              <a:t>WebApp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Auth0</a:t>
            </a:r>
            <a:r>
              <a:rPr kumimoji="1" lang="ko-KR" altLang="en-US" dirty="0"/>
              <a:t>서비스 준비</a:t>
            </a:r>
            <a:r>
              <a:rPr kumimoji="1" lang="en-US" altLang="ko-KR" dirty="0"/>
              <a:t>/</a:t>
            </a:r>
            <a:r>
              <a:rPr kumimoji="1" lang="ko-KR" altLang="en-US" dirty="0"/>
              <a:t>구성</a:t>
            </a:r>
            <a:r>
              <a:rPr kumimoji="1" lang="en-US" altLang="ko-KR" dirty="0"/>
              <a:t>, WebApp</a:t>
            </a:r>
            <a:r>
              <a:rPr kumimoji="1" lang="ko-KR" altLang="en-US" dirty="0"/>
              <a:t>에서 사용자 생성 및 로그인</a:t>
            </a:r>
            <a:r>
              <a:rPr kumimoji="1" lang="en-US" altLang="ko-KR" dirty="0"/>
              <a:t> </a:t>
            </a:r>
            <a:r>
              <a:rPr kumimoji="1" lang="ko-KR" altLang="en-US" dirty="0"/>
              <a:t>인증</a:t>
            </a:r>
            <a:r>
              <a:rPr kumimoji="1" lang="en-US" altLang="ko-KR" baseline="30000" dirty="0"/>
              <a:t>(Authentication)</a:t>
            </a:r>
            <a:r>
              <a:rPr kumimoji="1" lang="ko-KR" altLang="en-US" dirty="0"/>
              <a:t> 처리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(</a:t>
            </a:r>
            <a:r>
              <a:rPr kumimoji="1" lang="en-US" altLang="ko-KR" dirty="0"/>
              <a:t>4</a:t>
            </a:r>
            <a:r>
              <a:rPr kumimoji="1" lang="en-US" altLang="ko-Kore-KR" dirty="0"/>
              <a:t>~</a:t>
            </a:r>
            <a:r>
              <a:rPr kumimoji="1" lang="en-US" altLang="ko-KR" dirty="0"/>
              <a:t>9</a:t>
            </a:r>
            <a:r>
              <a:rPr kumimoji="1" lang="en-US" altLang="ko-Kore-KR" dirty="0"/>
              <a:t>) </a:t>
            </a:r>
            <a:r>
              <a:rPr kumimoji="1" lang="en-US" altLang="ko-Kore-KR" dirty="0" err="1"/>
              <a:t>APIGW+Lambda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WebApp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JWT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다시 </a:t>
            </a:r>
            <a:r>
              <a:rPr kumimoji="1" lang="en-US" altLang="ko-KR" dirty="0"/>
              <a:t>Auth0</a:t>
            </a:r>
            <a:r>
              <a:rPr kumimoji="1" lang="ko-KR" altLang="en-US" dirty="0"/>
              <a:t>에 확인하여 인증</a:t>
            </a:r>
            <a:r>
              <a:rPr kumimoji="1" lang="en-US" altLang="ko-KR" baseline="30000" dirty="0"/>
              <a:t>(</a:t>
            </a:r>
            <a:r>
              <a:rPr kumimoji="1" lang="en-US" altLang="ko-KR" baseline="30000" dirty="0" err="1"/>
              <a:t>Authrization</a:t>
            </a:r>
            <a:r>
              <a:rPr kumimoji="1" lang="en-US" altLang="ko-KR" baseline="30000" dirty="0"/>
              <a:t>)</a:t>
            </a:r>
            <a:r>
              <a:rPr kumimoji="1" lang="ko-KR" altLang="en-US" dirty="0"/>
              <a:t> 확인 처리</a:t>
            </a:r>
            <a:endParaRPr kumimoji="1" lang="en-US" altLang="ko-KR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1"/>
            <a:endParaRPr kumimoji="1" lang="en-US" altLang="en-US" dirty="0"/>
          </a:p>
          <a:p>
            <a:pPr lvl="2"/>
            <a:endParaRPr kumimoji="1" lang="en-US" altLang="en-US" dirty="0"/>
          </a:p>
          <a:p>
            <a:pPr lvl="2"/>
            <a:r>
              <a:rPr kumimoji="1" lang="en-US" altLang="en-US" dirty="0"/>
              <a:t>WebApp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SPA</a:t>
            </a:r>
            <a:r>
              <a:rPr kumimoji="1" lang="en-US" altLang="ko-KR" baseline="30000" dirty="0"/>
              <a:t>(Single Page Application)</a:t>
            </a:r>
            <a:r>
              <a:rPr kumimoji="1" lang="ko-KR" altLang="en-US" dirty="0"/>
              <a:t>프레임워크로서 </a:t>
            </a:r>
            <a:r>
              <a:rPr kumimoji="1" lang="en-US" altLang="ko-KR" dirty="0"/>
              <a:t>Vanilla</a:t>
            </a:r>
            <a:r>
              <a:rPr kumimoji="1" lang="ko-KR" altLang="en-US" dirty="0"/>
              <a:t> </a:t>
            </a:r>
            <a:r>
              <a:rPr kumimoji="1" lang="en-US" altLang="ko-KR" dirty="0"/>
              <a:t>JS</a:t>
            </a:r>
            <a:r>
              <a:rPr kumimoji="1" lang="ko-KR" altLang="en-US" dirty="0" err="1"/>
              <a:t>로된</a:t>
            </a:r>
            <a:r>
              <a:rPr kumimoji="1" lang="ko-KR" altLang="en-US" dirty="0"/>
              <a:t> 간단한 </a:t>
            </a:r>
            <a:r>
              <a:rPr kumimoji="1" lang="en-US" altLang="ko-KR" dirty="0"/>
              <a:t>HTML5</a:t>
            </a:r>
            <a:r>
              <a:rPr kumimoji="1" lang="ko-KR" altLang="en-US" dirty="0"/>
              <a:t> </a:t>
            </a:r>
            <a:r>
              <a:rPr kumimoji="1" lang="en-US" altLang="ko-KR" dirty="0"/>
              <a:t>Bootstrap</a:t>
            </a:r>
            <a:r>
              <a:rPr kumimoji="1" lang="ko-KR" altLang="en-US" dirty="0"/>
              <a:t>모델 사용</a:t>
            </a:r>
            <a:endParaRPr kumimoji="1" lang="en-US" altLang="en-US" dirty="0"/>
          </a:p>
          <a:p>
            <a:pPr lvl="2"/>
            <a:r>
              <a:rPr kumimoji="1" lang="en-US" altLang="en-US" dirty="0"/>
              <a:t>Auth0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</a:t>
            </a:r>
            <a:r>
              <a:rPr lang="ko-KR" altLang="en-US" dirty="0"/>
              <a:t>모든 인증관련 기능을 서비스로 제공하는 </a:t>
            </a:r>
            <a:r>
              <a:rPr lang="en-US" dirty="0"/>
              <a:t>Identity as a Service(</a:t>
            </a:r>
            <a:r>
              <a:rPr lang="en-US" dirty="0" err="1"/>
              <a:t>IdP</a:t>
            </a:r>
            <a:r>
              <a:rPr lang="en-US" dirty="0"/>
              <a:t>) </a:t>
            </a:r>
            <a:r>
              <a:rPr lang="ko-KR" altLang="en-US" dirty="0"/>
              <a:t>임</a:t>
            </a:r>
            <a:r>
              <a:rPr lang="en-US" altLang="ko-KR" dirty="0"/>
              <a:t>. (</a:t>
            </a:r>
            <a:r>
              <a:rPr lang="en-US" altLang="ko-KR" dirty="0">
                <a:hlinkClick r:id="rId3"/>
              </a:rPr>
              <a:t>http://auth0.com</a:t>
            </a:r>
            <a:r>
              <a:rPr lang="en-US" altLang="ko-KR" dirty="0"/>
              <a:t>) 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WebApp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Lambda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직접호출하지 않고</a:t>
            </a:r>
            <a:r>
              <a:rPr kumimoji="1" lang="en-US" altLang="ko-KR" dirty="0"/>
              <a:t>, APIGW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Wrapping</a:t>
            </a:r>
            <a:r>
              <a:rPr kumimoji="1" lang="ko-KR" altLang="en-US" dirty="0"/>
              <a:t>처리</a:t>
            </a:r>
            <a:r>
              <a:rPr kumimoji="1" lang="en-US" altLang="ko-KR" dirty="0"/>
              <a:t>. (</a:t>
            </a:r>
            <a:r>
              <a:rPr lang="en-US" dirty="0">
                <a:hlinkClick r:id="rId4" action="ppaction://hlinksldjump"/>
              </a:rPr>
              <a:t>Direct Call Lambda vs APIGW Wrapping</a:t>
            </a:r>
            <a:r>
              <a:rPr lang="ko-KR" altLang="en-US" dirty="0">
                <a:hlinkClick r:id="rId4" action="ppaction://hlinksldjump"/>
              </a:rPr>
              <a:t>**</a:t>
            </a:r>
            <a:r>
              <a:rPr lang="en-US" altLang="ko-KR" dirty="0"/>
              <a:t>)</a:t>
            </a:r>
            <a:endParaRPr kumimoji="1" lang="en-US" altLang="ko-KR" dirty="0"/>
          </a:p>
          <a:p>
            <a:pPr lvl="2"/>
            <a:endParaRPr kumimoji="1" lang="ko-Kore-KR" altLang="en-US"/>
          </a:p>
          <a:p>
            <a:pPr lvl="1"/>
            <a:endParaRPr lang="en-US" altLang="ko-KR" dirty="0">
              <a:latin typeface="+mn-ea"/>
              <a:cs typeface="Courier New" panose="02070309020205020404" pitchFamily="49" charset="0"/>
            </a:endParaRP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2BF70-218E-D54B-B216-5643D652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8CD73-C431-E94D-953C-C5CF5731B746}"/>
              </a:ext>
            </a:extLst>
          </p:cNvPr>
          <p:cNvSpPr txBox="1"/>
          <p:nvPr/>
        </p:nvSpPr>
        <p:spPr>
          <a:xfrm>
            <a:off x="3287688" y="2151065"/>
            <a:ext cx="2365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 err="1"/>
              <a:t>OpneID</a:t>
            </a:r>
            <a:r>
              <a:rPr lang="en-US" sz="1000" dirty="0"/>
              <a:t> Service Provider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62DE0E-B9ED-AC48-9CD5-A67E905A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821" y="2183105"/>
            <a:ext cx="3125870" cy="1177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D78FB4-3317-114C-960C-AF6F573B6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821" y="3638251"/>
            <a:ext cx="3096866" cy="117381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361E75-15A9-7546-AD4A-AC83BD63AC1F}"/>
              </a:ext>
            </a:extLst>
          </p:cNvPr>
          <p:cNvCxnSpPr>
            <a:cxnSpLocks/>
          </p:cNvCxnSpPr>
          <p:nvPr/>
        </p:nvCxnSpPr>
        <p:spPr>
          <a:xfrm>
            <a:off x="8747838" y="3573016"/>
            <a:ext cx="307268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8958BB-0C4B-7648-8D74-1BCCAB22A635}"/>
              </a:ext>
            </a:extLst>
          </p:cNvPr>
          <p:cNvSpPr txBox="1"/>
          <p:nvPr/>
        </p:nvSpPr>
        <p:spPr>
          <a:xfrm>
            <a:off x="9634496" y="3095459"/>
            <a:ext cx="1990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000" dirty="0"/>
              <a:t>&lt;</a:t>
            </a:r>
            <a:r>
              <a:rPr lang="ko-KR" altLang="en-US" sz="1000" dirty="0"/>
              <a:t>기본 </a:t>
            </a:r>
            <a:r>
              <a:rPr lang="en-US" altLang="ko-KR" sz="1000" dirty="0"/>
              <a:t>WebApp+Auth0</a:t>
            </a:r>
            <a:r>
              <a:rPr lang="ko-KR" altLang="en-US" sz="1000" dirty="0"/>
              <a:t>구성</a:t>
            </a:r>
            <a:r>
              <a:rPr lang="en-US" altLang="ko-KR" sz="1000" dirty="0"/>
              <a:t>&gt;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04694-6A5D-FB4D-8251-029EBDBF994F}"/>
              </a:ext>
            </a:extLst>
          </p:cNvPr>
          <p:cNvSpPr txBox="1"/>
          <p:nvPr/>
        </p:nvSpPr>
        <p:spPr>
          <a:xfrm>
            <a:off x="9093800" y="4221343"/>
            <a:ext cx="1719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000" dirty="0"/>
              <a:t>&lt;</a:t>
            </a:r>
            <a:r>
              <a:rPr lang="ko-KR" altLang="en-US" sz="1000" dirty="0"/>
              <a:t>사용자 정보 확인</a:t>
            </a:r>
            <a:r>
              <a:rPr lang="en-US" altLang="ko-KR" sz="1000" dirty="0"/>
              <a:t>&gt;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99190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r>
              <a:rPr kumimoji="1" lang="en-US" altLang="ko-KR" dirty="0"/>
              <a:t>+Auth0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(1)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39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WebApp </a:t>
            </a:r>
            <a:r>
              <a:rPr lang="ko-KR" altLang="en-US" dirty="0"/>
              <a:t>구성</a:t>
            </a:r>
            <a:r>
              <a:rPr lang="en-US" altLang="ko-KR" dirty="0"/>
              <a:t>, Local Web Service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75DCB-EFFF-8B4A-96B4-BC1DF49FBF04}"/>
              </a:ext>
            </a:extLst>
          </p:cNvPr>
          <p:cNvSpPr txBox="1"/>
          <p:nvPr/>
        </p:nvSpPr>
        <p:spPr>
          <a:xfrm>
            <a:off x="566738" y="6177430"/>
            <a:ext cx="111153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WebApp Bootstrap Initializer </a:t>
            </a:r>
            <a:r>
              <a:rPr lang="ko-KR" altLang="en-US" sz="1100" dirty="0"/>
              <a:t>모델은 다음을 참고 </a:t>
            </a:r>
            <a:r>
              <a:rPr lang="en-US" altLang="ko-KR" sz="1100" dirty="0"/>
              <a:t>: </a:t>
            </a:r>
            <a:r>
              <a:rPr lang="en-US" sz="1100" dirty="0" err="1"/>
              <a:t>Initializr</a:t>
            </a:r>
            <a:r>
              <a:rPr lang="en-US" sz="1100" dirty="0"/>
              <a:t>(</a:t>
            </a:r>
            <a:r>
              <a:rPr lang="en-US" sz="1100" dirty="0">
                <a:hlinkClick r:id="rId2"/>
              </a:rPr>
              <a:t>http://initializr.com/</a:t>
            </a:r>
            <a:r>
              <a:rPr lang="en-US" sz="1100" dirty="0"/>
              <a:t>)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E10CB-7882-3B4F-BF23-6EFCE554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2168525"/>
            <a:ext cx="3878002" cy="2844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363CA-137C-0949-B30F-87C783DD1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3022974"/>
            <a:ext cx="4509678" cy="31544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FA133B-478D-E94F-9099-75BE36A02E79}"/>
              </a:ext>
            </a:extLst>
          </p:cNvPr>
          <p:cNvSpPr/>
          <p:nvPr/>
        </p:nvSpPr>
        <p:spPr>
          <a:xfrm>
            <a:off x="5624661" y="2241776"/>
            <a:ext cx="5184576" cy="3162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"name": "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myvanilla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"version": "1.0.0",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"description": "my Vanilla WebApp for Video Server Test",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"main": "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"local-web-server":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"port": 8100,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"forbid": "*.json"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"scripts": {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"start": "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-p 8100",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"test": "echo \"Error: no test specified\" &amp;&amp; exit 1"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"author": "Joe Lee",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"license": "MIT",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"dependencies":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"local-web-server": "^4.2.1"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025FF-E961-E545-9178-118FEFDFAD15}"/>
              </a:ext>
            </a:extLst>
          </p:cNvPr>
          <p:cNvSpPr/>
          <p:nvPr/>
        </p:nvSpPr>
        <p:spPr>
          <a:xfrm>
            <a:off x="5624661" y="1991160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package.json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C4A05E-84C8-3A44-A976-F1592EF8E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49" y="2621290"/>
            <a:ext cx="3677546" cy="32178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34C1A9-2EC1-E34D-A027-7FD243C8E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375" y="110311"/>
            <a:ext cx="2528335" cy="9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D571-A2BB-1447-BDCF-B253D560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Breaking - Principle Serverless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1BEF1-ABA6-8742-BCA0-086B6B8E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컴퓨팅 서비스를 사용해 요구에 맞는 코드를 실행 </a:t>
            </a:r>
          </a:p>
          <a:p>
            <a:pPr lvl="2"/>
            <a:r>
              <a:rPr lang="en-US" dirty="0"/>
              <a:t>SOA</a:t>
            </a:r>
            <a:r>
              <a:rPr lang="ko-KR" altLang="en-US" dirty="0"/>
              <a:t>의 개념이 확장되어 왔다</a:t>
            </a:r>
            <a:r>
              <a:rPr lang="en-US" altLang="ko-KR" dirty="0"/>
              <a:t>. </a:t>
            </a:r>
            <a:r>
              <a:rPr lang="ko-KR" altLang="en-US" dirty="0"/>
              <a:t>상태를 유지하지 않으며</a:t>
            </a:r>
            <a:r>
              <a:rPr lang="en-US" altLang="ko-KR" dirty="0"/>
              <a:t>, </a:t>
            </a:r>
            <a:r>
              <a:rPr lang="ko-KR" altLang="en-US" dirty="0"/>
              <a:t>독립적 세분화된 가동을 하는 코드로 구성되는게 보통이다</a:t>
            </a:r>
            <a:r>
              <a:rPr lang="en-US" altLang="ko-KR" dirty="0"/>
              <a:t>.</a:t>
            </a:r>
          </a:p>
          <a:p>
            <a:pPr lvl="2"/>
            <a:r>
              <a:rPr lang="en-US" dirty="0"/>
              <a:t>AWS Lambda</a:t>
            </a:r>
            <a:r>
              <a:rPr lang="ko-KR" altLang="en-US" dirty="0"/>
              <a:t>에서는 </a:t>
            </a:r>
            <a:r>
              <a:rPr lang="en-US" dirty="0" err="1"/>
              <a:t>node.js</a:t>
            </a:r>
            <a:r>
              <a:rPr lang="en-US" dirty="0"/>
              <a:t>, C#, java, python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Ruby, Go</a:t>
            </a:r>
            <a:r>
              <a:rPr lang="en-US" dirty="0"/>
              <a:t> </a:t>
            </a:r>
            <a:r>
              <a:rPr lang="ko-KR" altLang="en-US" dirty="0"/>
              <a:t>코드가 지원된다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단일목적의</a:t>
            </a:r>
            <a:r>
              <a:rPr lang="ko-KR" altLang="en-US" dirty="0"/>
              <a:t> 기능을 중심으로 구성하고</a:t>
            </a:r>
            <a:r>
              <a:rPr lang="en-US" altLang="ko-KR" dirty="0"/>
              <a:t>, </a:t>
            </a:r>
            <a:r>
              <a:rPr lang="ko-KR" altLang="en-US" dirty="0"/>
              <a:t>상태는 없는 함수를 작성</a:t>
            </a:r>
          </a:p>
          <a:p>
            <a:pPr lvl="2"/>
            <a:r>
              <a:rPr lang="ko-KR" altLang="en-US" dirty="0"/>
              <a:t>단일책임원칙</a:t>
            </a:r>
            <a:r>
              <a:rPr lang="en-US" altLang="ko-KR" dirty="0"/>
              <a:t>(</a:t>
            </a:r>
            <a:r>
              <a:rPr lang="en-US" dirty="0"/>
              <a:t>SRP), Loosely Coupled, Stateless, Self-Test, Detail Interface, Scalable</a:t>
            </a:r>
            <a:r>
              <a:rPr lang="ko-KR" altLang="en-US" dirty="0"/>
              <a:t>의 특징을 가짐</a:t>
            </a:r>
            <a:endParaRPr lang="en-US" altLang="ko-KR" dirty="0"/>
          </a:p>
          <a:p>
            <a:pPr lvl="2"/>
            <a:r>
              <a:rPr lang="en-US" altLang="ko-KR" dirty="0"/>
              <a:t>Stateless</a:t>
            </a:r>
            <a:r>
              <a:rPr lang="ko-KR" altLang="en-US" dirty="0"/>
              <a:t>에 대한 부분을 해결하기 위해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Lambda Library, external DB, AWS EFS</a:t>
            </a:r>
            <a:r>
              <a:rPr lang="en-US" altLang="ko-KR" baseline="30000" dirty="0"/>
              <a:t>(2020~)</a:t>
            </a:r>
            <a:r>
              <a:rPr lang="ko-KR" altLang="en-US" dirty="0"/>
              <a:t>등을 사용하여 구성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r>
              <a:rPr lang="en-US" dirty="0"/>
              <a:t>Push-Based </a:t>
            </a:r>
            <a:r>
              <a:rPr lang="ko-KR" altLang="en-US" dirty="0"/>
              <a:t>또는 </a:t>
            </a:r>
            <a:r>
              <a:rPr lang="en-US" dirty="0"/>
              <a:t>Event-Driven</a:t>
            </a:r>
            <a:r>
              <a:rPr lang="ko-KR" altLang="en-US" dirty="0"/>
              <a:t>의 </a:t>
            </a:r>
            <a:r>
              <a:rPr lang="en-US" dirty="0"/>
              <a:t>Pipeline</a:t>
            </a:r>
            <a:r>
              <a:rPr lang="ko-KR" altLang="en-US" dirty="0"/>
              <a:t>개념으로 설계</a:t>
            </a:r>
          </a:p>
          <a:p>
            <a:pPr lvl="2"/>
            <a:r>
              <a:rPr lang="en-US" dirty="0"/>
              <a:t>Layered</a:t>
            </a:r>
            <a:r>
              <a:rPr lang="ko-KR" altLang="en-US" dirty="0"/>
              <a:t>와 비교되는 장단점 있으나</a:t>
            </a:r>
            <a:r>
              <a:rPr lang="en-US" altLang="ko-KR" dirty="0"/>
              <a:t>, </a:t>
            </a:r>
            <a:r>
              <a:rPr lang="ko-KR" altLang="en-US" dirty="0"/>
              <a:t>생산성과 자유도의 이익을 쫓아 판단하여야 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명확하고</a:t>
            </a:r>
            <a:r>
              <a:rPr lang="en-US" altLang="ko-KR" dirty="0"/>
              <a:t>, </a:t>
            </a:r>
            <a:r>
              <a:rPr lang="ko-KR" altLang="en-US" dirty="0"/>
              <a:t>분명한 두터운 </a:t>
            </a:r>
            <a:r>
              <a:rPr lang="en-US" dirty="0"/>
              <a:t>Front-end</a:t>
            </a:r>
            <a:r>
              <a:rPr lang="ko-KR" altLang="en-US" dirty="0" err="1"/>
              <a:t>를</a:t>
            </a:r>
            <a:r>
              <a:rPr lang="ko-KR" altLang="en-US" dirty="0"/>
              <a:t> 만들어야 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두터운 </a:t>
            </a:r>
            <a:r>
              <a:rPr lang="en-US" dirty="0"/>
              <a:t>Front-end</a:t>
            </a:r>
            <a:r>
              <a:rPr lang="ko-KR" altLang="en-US" dirty="0"/>
              <a:t>의 연합된 입체 구조를 지향하지만</a:t>
            </a:r>
            <a:r>
              <a:rPr lang="en-US" altLang="ko-KR" dirty="0"/>
              <a:t>, </a:t>
            </a:r>
            <a:r>
              <a:rPr lang="en-US" dirty="0"/>
              <a:t>Front-end</a:t>
            </a:r>
            <a:r>
              <a:rPr lang="ko-KR" altLang="en-US" dirty="0"/>
              <a:t> 구성은 명확성과 일관성으로 가볍게 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en-US" dirty="0"/>
              <a:t>rd Party </a:t>
            </a:r>
            <a:r>
              <a:rPr lang="ko-KR" altLang="en-US" dirty="0"/>
              <a:t>서비스를 수용</a:t>
            </a:r>
            <a:r>
              <a:rPr lang="en-US" altLang="ko-KR" dirty="0"/>
              <a:t>/</a:t>
            </a:r>
            <a:r>
              <a:rPr lang="ko-KR" altLang="en-US" dirty="0"/>
              <a:t>연계할 수 있어야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다른 서비스 제공자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Legacy Architecture </a:t>
            </a:r>
            <a:r>
              <a:rPr lang="ko-KR" altLang="en-US" dirty="0"/>
              <a:t>포함</a:t>
            </a:r>
            <a:r>
              <a:rPr lang="en-US" altLang="ko-KR" dirty="0"/>
              <a:t>,</a:t>
            </a:r>
            <a:r>
              <a:rPr lang="ko-KR" altLang="en-US" dirty="0"/>
              <a:t> 다른 서비스들</a:t>
            </a:r>
            <a:r>
              <a:rPr lang="en-US" altLang="ko-KR" baseline="30000" dirty="0"/>
              <a:t>(DB, Storage, Message, Big Data, AI, IoT</a:t>
            </a:r>
            <a:r>
              <a:rPr lang="ko-KR" altLang="en-US" baseline="30000" dirty="0"/>
              <a:t> 등</a:t>
            </a:r>
            <a:r>
              <a:rPr lang="en-US" altLang="ko-KR" baseline="30000" dirty="0"/>
              <a:t>)</a:t>
            </a:r>
            <a:r>
              <a:rPr lang="ko-KR" altLang="en-US" dirty="0"/>
              <a:t>과도 연계되어야 함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95056-B8B0-D940-B4E9-09433E87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0938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r>
              <a:rPr kumimoji="1" lang="en-US" altLang="ko-KR" dirty="0"/>
              <a:t>+Auth0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(2)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40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Auth0 </a:t>
            </a:r>
            <a:r>
              <a:rPr lang="ko-KR" altLang="en-US" dirty="0"/>
              <a:t>서비스</a:t>
            </a:r>
            <a:r>
              <a:rPr lang="en-US" altLang="ko-KR" dirty="0"/>
              <a:t> </a:t>
            </a:r>
            <a:r>
              <a:rPr lang="ko-KR" altLang="en-US" dirty="0"/>
              <a:t>가입</a:t>
            </a:r>
            <a:r>
              <a:rPr lang="en-US" altLang="ko-KR" dirty="0"/>
              <a:t>, Tenant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dirty="0"/>
              <a:t>Auth0 </a:t>
            </a:r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en-US" dirty="0">
                <a:hlinkClick r:id="rId2"/>
              </a:rPr>
              <a:t>https://auth0.com/</a:t>
            </a:r>
            <a:r>
              <a:rPr lang="en-US" dirty="0"/>
              <a:t>)</a:t>
            </a:r>
            <a:r>
              <a:rPr lang="ko-KR" altLang="en-US" dirty="0"/>
              <a:t>에서 신규 사용자 등록</a:t>
            </a:r>
            <a:r>
              <a:rPr lang="en-US" altLang="ko-KR" dirty="0"/>
              <a:t> &gt; New SPA Web App </a:t>
            </a:r>
            <a:r>
              <a:rPr lang="ko-KR" altLang="en-US" dirty="0"/>
              <a:t>생성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A4B34-684A-8E43-B3FC-CA240B5B2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1971003"/>
            <a:ext cx="4667980" cy="3762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5C226D-4C84-4B4F-B6D3-6A13B84BFF96}"/>
              </a:ext>
            </a:extLst>
          </p:cNvPr>
          <p:cNvSpPr txBox="1"/>
          <p:nvPr/>
        </p:nvSpPr>
        <p:spPr>
          <a:xfrm>
            <a:off x="7752184" y="2182996"/>
            <a:ext cx="3782821" cy="334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100" b="1" dirty="0"/>
              <a:t>User Sign Up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Purpose : Personal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Tenant Domain : lambda-</a:t>
            </a:r>
            <a:r>
              <a:rPr lang="en-US" altLang="ko-KR" sz="1100" dirty="0" err="1"/>
              <a:t>xjoelee</a:t>
            </a:r>
            <a:endParaRPr lang="en-US" altLang="ko-KR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Region : US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100" b="1" dirty="0"/>
              <a:t>Tenant Properties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Name : myAuth0Svc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Domain </a:t>
            </a:r>
            <a:r>
              <a:rPr lang="en-US" altLang="ko-KR" sz="1100" dirty="0"/>
              <a:t>: lambda-xjoelee.us.auth0.com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Client ID : (</a:t>
            </a:r>
            <a:r>
              <a:rPr lang="ko-KR" altLang="en-US" sz="1100" dirty="0"/>
              <a:t>자동 부여됨</a:t>
            </a:r>
            <a:r>
              <a:rPr lang="en-US" altLang="ko-KR" sz="1100" dirty="0"/>
              <a:t>)</a:t>
            </a: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Client Secret : (</a:t>
            </a:r>
            <a:r>
              <a:rPr lang="ko-KR" altLang="en-US" sz="1100" dirty="0"/>
              <a:t>자동 부여됨</a:t>
            </a:r>
            <a:r>
              <a:rPr lang="en-US" altLang="ko-KR" sz="1100" dirty="0"/>
              <a:t>)</a:t>
            </a: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Application Login URIs : </a:t>
            </a:r>
            <a:r>
              <a:rPr lang="en-US" altLang="ko-KR" sz="1100" dirty="0"/>
              <a:t>(Login</a:t>
            </a:r>
            <a:r>
              <a:rPr lang="ko-KR" altLang="en-US" sz="1100" dirty="0"/>
              <a:t> </a:t>
            </a:r>
            <a:r>
              <a:rPr lang="en-US" altLang="ko-KR" sz="1100" dirty="0"/>
              <a:t>Page URI</a:t>
            </a:r>
            <a:r>
              <a:rPr lang="ko-KR" altLang="en-US" sz="1100" dirty="0"/>
              <a:t> 있는 경우</a:t>
            </a:r>
            <a:r>
              <a:rPr lang="en-US" altLang="ko-KR" sz="1100" dirty="0"/>
              <a:t>)</a:t>
            </a: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Allowed Callback URLs : http://127.0.0.1:8100 </a:t>
            </a:r>
            <a:endParaRPr lang="en-US" altLang="ko-KR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Allowed Logout URLs : http://127.0.0.1:8100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Allowed Web Origins : http://127.0.0.1:8100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Allowed Origins (CORS) : (CORS</a:t>
            </a:r>
            <a:r>
              <a:rPr lang="ko-KR" altLang="en-US" sz="1100" dirty="0"/>
              <a:t>허용할 </a:t>
            </a:r>
            <a:r>
              <a:rPr lang="en-US" altLang="ko-KR" sz="1100" dirty="0"/>
              <a:t>URL</a:t>
            </a:r>
            <a:r>
              <a:rPr lang="ko-KR" altLang="en-US" sz="1100" dirty="0"/>
              <a:t> 등록</a:t>
            </a:r>
            <a:r>
              <a:rPr lang="en-US" altLang="ko-KR" sz="1100" dirty="0"/>
              <a:t>)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B42BB-69F0-F74A-BBDF-421BFB3BF686}"/>
              </a:ext>
            </a:extLst>
          </p:cNvPr>
          <p:cNvSpPr txBox="1"/>
          <p:nvPr/>
        </p:nvSpPr>
        <p:spPr>
          <a:xfrm>
            <a:off x="546252" y="5984870"/>
            <a:ext cx="11115371" cy="4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CORS </a:t>
            </a:r>
            <a:r>
              <a:rPr lang="ko-KR" altLang="en-US" sz="1100" dirty="0"/>
              <a:t>관련 기능 관련 </a:t>
            </a:r>
            <a:r>
              <a:rPr lang="en-US" altLang="ko-KR" sz="1100" dirty="0"/>
              <a:t>WebApp</a:t>
            </a:r>
            <a:r>
              <a:rPr lang="ko-KR" altLang="en-US" sz="1100" dirty="0"/>
              <a:t>에 해당 처리를 추가하여야 하지만</a:t>
            </a:r>
            <a:r>
              <a:rPr lang="en-US" altLang="ko-KR" sz="1100" dirty="0"/>
              <a:t>, </a:t>
            </a:r>
            <a:r>
              <a:rPr lang="ko-KR" altLang="en-US" sz="1100" dirty="0"/>
              <a:t>간단히 </a:t>
            </a:r>
            <a:r>
              <a:rPr lang="en-US" altLang="ko-KR" sz="1100" dirty="0"/>
              <a:t>CORS</a:t>
            </a:r>
            <a:r>
              <a:rPr lang="ko-KR" altLang="en-US" sz="1100" dirty="0"/>
              <a:t>을 </a:t>
            </a:r>
            <a:r>
              <a:rPr lang="en-US" altLang="ko-KR" sz="1100" dirty="0"/>
              <a:t>Hedge</a:t>
            </a:r>
            <a:r>
              <a:rPr lang="ko-KR" altLang="en-US" sz="1100" dirty="0"/>
              <a:t>하기 위해</a:t>
            </a:r>
            <a:r>
              <a:rPr lang="en-US" altLang="ko-KR" sz="1100" dirty="0"/>
              <a:t>, Chrome</a:t>
            </a:r>
            <a:r>
              <a:rPr lang="ko-KR" altLang="en-US" sz="1100" dirty="0"/>
              <a:t>에 </a:t>
            </a:r>
            <a:r>
              <a:rPr lang="en-US" altLang="ko-KR" sz="1100" dirty="0"/>
              <a:t>CORS Unblock Plugin</a:t>
            </a:r>
            <a:r>
              <a:rPr lang="ko-KR" altLang="en-US" sz="1100" dirty="0"/>
              <a:t>설치하고 진행</a:t>
            </a:r>
            <a:endParaRPr lang="en-US" altLang="ko-KR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Auth0</a:t>
            </a:r>
            <a:r>
              <a:rPr lang="ko-KR" altLang="en-US" sz="1100" dirty="0"/>
              <a:t>는 외부 </a:t>
            </a:r>
            <a:r>
              <a:rPr lang="en-US" altLang="ko-KR" sz="1100" dirty="0"/>
              <a:t>SNS </a:t>
            </a:r>
            <a:r>
              <a:rPr lang="ko-KR" altLang="en-US" sz="1100" dirty="0"/>
              <a:t>사업자의 </a:t>
            </a:r>
            <a:r>
              <a:rPr lang="en-US" altLang="ko-KR" sz="1100" dirty="0"/>
              <a:t>Auth</a:t>
            </a:r>
            <a:r>
              <a:rPr lang="ko-KR" altLang="en-US" sz="1100" dirty="0"/>
              <a:t>서비스 및 기업용 인증서비스</a:t>
            </a:r>
            <a:r>
              <a:rPr lang="en-US" altLang="ko-KR" sz="1100" dirty="0"/>
              <a:t>(SAML, OpenID, AD, LDAP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  <a:r>
              <a:rPr lang="ko-KR" altLang="en-US" sz="1100" dirty="0"/>
              <a:t>을 연계 할 수 있다</a:t>
            </a:r>
            <a:r>
              <a:rPr lang="en-US" altLang="ko-KR" sz="1100" dirty="0"/>
              <a:t>. </a:t>
            </a:r>
            <a:r>
              <a:rPr lang="en-US" sz="1100" dirty="0">
                <a:hlinkClick r:id="rId4"/>
              </a:rPr>
              <a:t>https://auth0.com/docs/users/user-account-linking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2761E8-D26A-A643-89BA-9F0E75550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150" y="2754448"/>
            <a:ext cx="4502901" cy="3303036"/>
          </a:xfrm>
          <a:prstGeom prst="rect">
            <a:avLst/>
          </a:prstGeom>
        </p:spPr>
      </p:pic>
      <p:sp>
        <p:nvSpPr>
          <p:cNvPr id="12" name="Double Brace 11">
            <a:extLst>
              <a:ext uri="{FF2B5EF4-FFF2-40B4-BE49-F238E27FC236}">
                <a16:creationId xmlns:a16="http://schemas.microsoft.com/office/drawing/2014/main" id="{0C01A592-D471-804A-8E09-E9D337C4F4CC}"/>
              </a:ext>
            </a:extLst>
          </p:cNvPr>
          <p:cNvSpPr/>
          <p:nvPr/>
        </p:nvSpPr>
        <p:spPr>
          <a:xfrm>
            <a:off x="5430950" y="5162705"/>
            <a:ext cx="1764196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Auth0</a:t>
            </a:r>
            <a:r>
              <a:rPr lang="ko-KR" altLang="en-US" sz="1100" dirty="0"/>
              <a:t>에 등록되어 있는</a:t>
            </a:r>
            <a:r>
              <a:rPr lang="en-US" altLang="ko-KR" sz="1100" dirty="0"/>
              <a:t>User</a:t>
            </a:r>
            <a:r>
              <a:rPr lang="ko-KR" altLang="en-US" sz="1100" dirty="0"/>
              <a:t>들을 관리할 수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9E9554-9438-8F40-97A9-A7FDEC3A060C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583832" y="4923653"/>
            <a:ext cx="847118" cy="432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0408EB5-E443-C14C-85F9-D14982393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375" y="110311"/>
            <a:ext cx="2528335" cy="9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96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r>
              <a:rPr kumimoji="1" lang="en-US" altLang="ko-KR" dirty="0"/>
              <a:t>+Auth0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(3a)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41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WebApp+Auth0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r>
              <a:rPr lang="en-US" altLang="ko-KR" dirty="0"/>
              <a:t>, WebApp</a:t>
            </a:r>
            <a:r>
              <a:rPr lang="ko-KR" altLang="en-US" dirty="0"/>
              <a:t>을 통해 </a:t>
            </a:r>
            <a:r>
              <a:rPr lang="en-US" altLang="ko-KR" dirty="0"/>
              <a:t>User ID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로그인 서비스 구성</a:t>
            </a:r>
            <a:endParaRPr lang="en-US" altLang="ko-KR" dirty="0"/>
          </a:p>
          <a:p>
            <a:pPr lvl="1"/>
            <a:r>
              <a:rPr lang="en-US" dirty="0"/>
              <a:t>WebApp</a:t>
            </a:r>
            <a:r>
              <a:rPr lang="ko-KR" altLang="en-US" dirty="0"/>
              <a:t>과 </a:t>
            </a:r>
            <a:r>
              <a:rPr lang="en-US" altLang="ko-KR" dirty="0"/>
              <a:t>Auth0</a:t>
            </a:r>
            <a:r>
              <a:rPr lang="ko-KR" altLang="en-US" dirty="0"/>
              <a:t>가 서비스가 연동되도록 하기 위해</a:t>
            </a:r>
            <a:r>
              <a:rPr lang="en-US" altLang="ko-KR" dirty="0"/>
              <a:t>, WebApp</a:t>
            </a:r>
            <a:r>
              <a:rPr lang="ko-KR" altLang="en-US" dirty="0"/>
              <a:t>에 필요한 부분들의 코드를 추가</a:t>
            </a:r>
            <a:r>
              <a:rPr lang="en-US" altLang="ko-KR" dirty="0"/>
              <a:t>, </a:t>
            </a:r>
            <a:r>
              <a:rPr lang="ko-KR" altLang="en-US" dirty="0"/>
              <a:t>수정한다</a:t>
            </a:r>
            <a:r>
              <a:rPr lang="en-US" altLang="ko-KR" dirty="0"/>
              <a:t>.</a:t>
            </a:r>
          </a:p>
          <a:p>
            <a:pPr lvl="2"/>
            <a:r>
              <a:rPr lang="en-US" b="1" dirty="0" err="1"/>
              <a:t>index.html</a:t>
            </a:r>
            <a:endParaRPr lang="en-US" b="1" dirty="0"/>
          </a:p>
          <a:p>
            <a:pPr lvl="2"/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 err="1"/>
              <a:t>main.css</a:t>
            </a:r>
            <a:endParaRPr lang="en-US" dirty="0"/>
          </a:p>
          <a:p>
            <a:pPr lvl="2"/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main.js</a:t>
            </a:r>
            <a:endParaRPr lang="en-US" dirty="0"/>
          </a:p>
          <a:p>
            <a:pPr lvl="2"/>
            <a:r>
              <a:rPr lang="en-US" b="1" dirty="0" err="1">
                <a:solidFill>
                  <a:srgbClr val="FF0000"/>
                </a:solidFill>
              </a:rPr>
              <a:t>js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config.js</a:t>
            </a:r>
            <a:endParaRPr lang="en-US" b="1" dirty="0">
              <a:solidFill>
                <a:srgbClr val="FF0000"/>
              </a:solidFill>
            </a:endParaRPr>
          </a:p>
          <a:p>
            <a:pPr lvl="2"/>
            <a:r>
              <a:rPr lang="en-US" b="1" dirty="0" err="1">
                <a:solidFill>
                  <a:srgbClr val="FF0000"/>
                </a:solidFill>
              </a:rPr>
              <a:t>js</a:t>
            </a:r>
            <a:r>
              <a:rPr lang="en-US" b="1" dirty="0">
                <a:solidFill>
                  <a:srgbClr val="FF0000"/>
                </a:solidFill>
              </a:rPr>
              <a:t>/user-</a:t>
            </a:r>
            <a:r>
              <a:rPr lang="en-US" b="1" dirty="0" err="1">
                <a:solidFill>
                  <a:srgbClr val="FF0000"/>
                </a:solidFill>
              </a:rPr>
              <a:t>controller.js</a:t>
            </a:r>
            <a:endParaRPr lang="en-US" b="1" dirty="0">
              <a:solidFill>
                <a:srgbClr val="FF0000"/>
              </a:solidFill>
            </a:endParaRPr>
          </a:p>
          <a:p>
            <a:pPr lvl="2"/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34DB5-0DA7-724C-AC86-89AF96653791}"/>
              </a:ext>
            </a:extLst>
          </p:cNvPr>
          <p:cNvSpPr/>
          <p:nvPr/>
        </p:nvSpPr>
        <p:spPr>
          <a:xfrm>
            <a:off x="4383685" y="3530504"/>
            <a:ext cx="7257453" cy="1223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configConstants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auth0: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domain: 'lambda-xjoelee.us.auth0.com’,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'KUn3zjgNkOSYOBXaHK7**********’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apiBaseUrl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39892-B57E-1F43-9475-DFDEBB599950}"/>
              </a:ext>
            </a:extLst>
          </p:cNvPr>
          <p:cNvSpPr/>
          <p:nvPr/>
        </p:nvSpPr>
        <p:spPr>
          <a:xfrm>
            <a:off x="4379090" y="3284984"/>
            <a:ext cx="144016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config.js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CD081-9C9A-4349-A3DD-3BF75CD46D94}"/>
              </a:ext>
            </a:extLst>
          </p:cNvPr>
          <p:cNvSpPr txBox="1"/>
          <p:nvPr/>
        </p:nvSpPr>
        <p:spPr>
          <a:xfrm>
            <a:off x="4379090" y="4822660"/>
            <a:ext cx="7262048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100" dirty="0"/>
              <a:t>Auth0 </a:t>
            </a:r>
            <a:r>
              <a:rPr lang="ko-KR" altLang="en-US" sz="1100" dirty="0"/>
              <a:t>서비스 연결을 위한 정보를 지정해 놓음</a:t>
            </a: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domain : Auth0</a:t>
            </a:r>
            <a:r>
              <a:rPr lang="ko-KR" altLang="en-US" sz="1100" dirty="0"/>
              <a:t> 접근에 사용할 </a:t>
            </a:r>
            <a:r>
              <a:rPr lang="en-US" altLang="ko-KR" sz="1100" dirty="0"/>
              <a:t>Tenant</a:t>
            </a:r>
            <a:r>
              <a:rPr lang="ko-KR" altLang="en-US" sz="1100" dirty="0"/>
              <a:t> </a:t>
            </a:r>
            <a:r>
              <a:rPr lang="en-US" altLang="ko-KR" sz="1100" dirty="0"/>
              <a:t>(Auth0 Application)</a:t>
            </a:r>
            <a:r>
              <a:rPr lang="ko-KR" altLang="en-US" sz="1100" dirty="0"/>
              <a:t>의 </a:t>
            </a:r>
            <a:r>
              <a:rPr lang="en-US" altLang="ko-KR" sz="1100" dirty="0"/>
              <a:t>Domain </a:t>
            </a:r>
            <a:r>
              <a:rPr lang="ko-KR" altLang="en-US" sz="1100" dirty="0"/>
              <a:t>정보</a:t>
            </a:r>
            <a:r>
              <a:rPr lang="en-US" sz="1100" dirty="0"/>
              <a:t>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clientId</a:t>
            </a:r>
            <a:r>
              <a:rPr lang="en-US" sz="1100" dirty="0"/>
              <a:t> : Auth0</a:t>
            </a:r>
            <a:r>
              <a:rPr lang="ko-KR" altLang="en-US" sz="1100" dirty="0"/>
              <a:t> </a:t>
            </a:r>
            <a:r>
              <a:rPr lang="en-US" altLang="ko-KR" sz="1100" dirty="0"/>
              <a:t>Tenant</a:t>
            </a:r>
            <a:r>
              <a:rPr lang="ko-KR" altLang="en-US" sz="1100" dirty="0"/>
              <a:t>에 </a:t>
            </a:r>
            <a:r>
              <a:rPr lang="en-US" altLang="ko-KR" sz="1100" dirty="0"/>
              <a:t>Id</a:t>
            </a:r>
            <a:r>
              <a:rPr lang="ko-KR" altLang="en-US" sz="1100" dirty="0"/>
              <a:t>로 사용할 </a:t>
            </a:r>
            <a:r>
              <a:rPr lang="en-US" altLang="ko-KR" sz="1100" dirty="0"/>
              <a:t>Tenant(Auth0 Application)</a:t>
            </a:r>
            <a:r>
              <a:rPr lang="ko-KR" altLang="en-US" sz="1100" dirty="0"/>
              <a:t>의 </a:t>
            </a:r>
            <a:r>
              <a:rPr lang="en-US" altLang="ko-KR" sz="1100" dirty="0"/>
              <a:t>Client Id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apiBaseUrl</a:t>
            </a:r>
            <a:r>
              <a:rPr lang="en-US" sz="1100" dirty="0"/>
              <a:t> : </a:t>
            </a:r>
            <a:r>
              <a:rPr lang="ko-KR" altLang="en-US" sz="1100" dirty="0" err="1"/>
              <a:t>웹앱이</a:t>
            </a:r>
            <a:r>
              <a:rPr lang="ko-KR" altLang="en-US" sz="1100" dirty="0"/>
              <a:t> </a:t>
            </a:r>
            <a:r>
              <a:rPr lang="en-US" altLang="ko-KR" sz="1100" dirty="0"/>
              <a:t>Call</a:t>
            </a:r>
            <a:r>
              <a:rPr lang="ko-KR" altLang="en-US" sz="1100" dirty="0"/>
              <a:t>할 </a:t>
            </a:r>
            <a:r>
              <a:rPr lang="en-US" altLang="ko-KR" sz="1100" dirty="0"/>
              <a:t>AWS APIGW</a:t>
            </a:r>
            <a:r>
              <a:rPr lang="ko-KR" altLang="en-US" sz="1100" dirty="0"/>
              <a:t>의 </a:t>
            </a:r>
            <a:r>
              <a:rPr lang="en-US" altLang="ko-KR" sz="1100" dirty="0"/>
              <a:t>Dev Stage</a:t>
            </a:r>
            <a:r>
              <a:rPr lang="ko-KR" altLang="en-US" sz="1100" dirty="0"/>
              <a:t>에 대한 </a:t>
            </a:r>
            <a:r>
              <a:rPr lang="en-US" altLang="ko-KR" sz="1100" dirty="0"/>
              <a:t>Invoke URL</a:t>
            </a:r>
            <a:r>
              <a:rPr lang="ko-KR" altLang="en-US" sz="1100" dirty="0"/>
              <a:t>이다</a:t>
            </a:r>
            <a:r>
              <a:rPr lang="en-US" altLang="ko-KR" sz="1100" dirty="0"/>
              <a:t>. </a:t>
            </a:r>
            <a:r>
              <a:rPr lang="ko-KR" altLang="en-US" sz="1100" dirty="0"/>
              <a:t>이 정보는 다음 단계에서 </a:t>
            </a:r>
            <a:r>
              <a:rPr lang="en-US" altLang="ko-KR" sz="1100" dirty="0"/>
              <a:t>APIGW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만들고</a:t>
            </a:r>
            <a:r>
              <a:rPr lang="en-US" altLang="ko-KR" sz="1100" dirty="0"/>
              <a:t>, </a:t>
            </a:r>
            <a:r>
              <a:rPr lang="ko-KR" altLang="en-US" sz="1100" dirty="0"/>
              <a:t>그 </a:t>
            </a:r>
            <a:r>
              <a:rPr lang="en-US" altLang="ko-KR" sz="1100" dirty="0"/>
              <a:t>API</a:t>
            </a:r>
            <a:r>
              <a:rPr lang="ko-KR" altLang="en-US" sz="1100" dirty="0"/>
              <a:t>의 </a:t>
            </a:r>
            <a:r>
              <a:rPr lang="en-US" altLang="ko-KR" sz="1100" dirty="0"/>
              <a:t>Invoke URL</a:t>
            </a:r>
            <a:r>
              <a:rPr lang="ko-KR" altLang="en-US" sz="1100" dirty="0"/>
              <a:t>정보를 사용한다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BC65F1-E2F1-CC40-89E9-B94D11AE969D}"/>
              </a:ext>
            </a:extLst>
          </p:cNvPr>
          <p:cNvSpPr/>
          <p:nvPr/>
        </p:nvSpPr>
        <p:spPr>
          <a:xfrm>
            <a:off x="4392633" y="2168525"/>
            <a:ext cx="7257454" cy="9002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="https://cdn.auth0.com/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/lock/11.2/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lock.min.js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"&gt;&lt;/script&gt;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/user-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controller.js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"&gt;&lt;/script&gt;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config.js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"&gt;&lt;/script&gt;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4DE031-4A87-A84B-9672-5C8D384A8C6B}"/>
              </a:ext>
            </a:extLst>
          </p:cNvPr>
          <p:cNvSpPr/>
          <p:nvPr/>
        </p:nvSpPr>
        <p:spPr>
          <a:xfrm>
            <a:off x="4388038" y="1910204"/>
            <a:ext cx="92232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index.html</a:t>
            </a:r>
            <a:endParaRPr lang="en-US" altLang="ko-KR" sz="1400" dirty="0">
              <a:solidFill>
                <a:srgbClr val="FF0000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BF7611-B23C-3A49-BE3E-5540C0F3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375" y="110311"/>
            <a:ext cx="2528335" cy="9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01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r>
              <a:rPr kumimoji="1" lang="en-US" altLang="ko-KR" dirty="0"/>
              <a:t>+Auth0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(3b)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42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873130"/>
            <a:ext cx="11074400" cy="2341762"/>
          </a:xfrm>
        </p:spPr>
        <p:txBody>
          <a:bodyPr/>
          <a:lstStyle/>
          <a:p>
            <a:r>
              <a:rPr lang="en-US" dirty="0"/>
              <a:t>WebApp+Auth0 </a:t>
            </a:r>
            <a:r>
              <a:rPr lang="ko-KR" altLang="en-US" dirty="0"/>
              <a:t>연동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r>
              <a:rPr lang="en-US" altLang="ko-KR" dirty="0"/>
              <a:t>, WebApp</a:t>
            </a:r>
            <a:r>
              <a:rPr lang="ko-KR" altLang="en-US" dirty="0"/>
              <a:t>을 통해 </a:t>
            </a:r>
            <a:r>
              <a:rPr lang="en-US" altLang="ko-KR" dirty="0"/>
              <a:t>User ID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로그인 서비스 구성</a:t>
            </a:r>
            <a:endParaRPr lang="en-US" altLang="ko-KR" dirty="0"/>
          </a:p>
          <a:p>
            <a:pPr lvl="1"/>
            <a:r>
              <a:rPr lang="en-US" dirty="0"/>
              <a:t>Auth0</a:t>
            </a:r>
            <a:r>
              <a:rPr lang="ko-KR" altLang="en-US" dirty="0"/>
              <a:t>서비스</a:t>
            </a:r>
            <a:r>
              <a:rPr lang="en-US" altLang="ko-KR" baseline="30000" dirty="0"/>
              <a:t>(id-token, access-token)</a:t>
            </a:r>
            <a:r>
              <a:rPr lang="ko-KR" altLang="en-US" dirty="0"/>
              <a:t> 사용을 위해 </a:t>
            </a:r>
            <a:r>
              <a:rPr lang="en-US" altLang="ko-KR" dirty="0"/>
              <a:t>Browser</a:t>
            </a:r>
            <a:r>
              <a:rPr lang="ko-KR" altLang="en-US" dirty="0"/>
              <a:t>의 </a:t>
            </a:r>
            <a:r>
              <a:rPr lang="en-US" altLang="ko-KR" dirty="0" err="1"/>
              <a:t>localStorage</a:t>
            </a:r>
            <a:r>
              <a:rPr lang="ko-KR" altLang="en-US" dirty="0" err="1"/>
              <a:t>를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BB624-3A54-3540-946E-3EFC3B09E179}"/>
              </a:ext>
            </a:extLst>
          </p:cNvPr>
          <p:cNvSpPr/>
          <p:nvPr/>
        </p:nvSpPr>
        <p:spPr>
          <a:xfrm>
            <a:off x="767408" y="1911935"/>
            <a:ext cx="6696744" cy="4616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function(config) { 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auth0Lock.on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("authenticated", function(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authResult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("JOEW: auth0Lock, ON activated");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auth0Lock.getUserInfo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authResult.accessToken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function(error,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profileResult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("JOEW: auth0Lock.getUser:");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if (error)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return alert('JOEW: Error, getting the profile: ' +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err.message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localStorage.setItem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authResult.accessToken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localStorage.setItem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authResult.idToken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that.configureAuthenticatedRequests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that.showUserAuthenticationDetails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profileResult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accessToken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authResult.idToken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profile =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profileResult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 //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getUserInfo</a:t>
            </a:r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}); //auth0Lock.on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loginButton.click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{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......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that.data.auth0Lock.show();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});</a:t>
            </a:r>
          </a:p>
          <a:p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logoutButton.click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 {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localStorage.removeItem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’);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localStorage.removeItem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idToken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’);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......</a:t>
            </a:r>
          </a:p>
          <a:p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});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03DC4-A42A-D04C-8086-87B28746A5EB}"/>
              </a:ext>
            </a:extLst>
          </p:cNvPr>
          <p:cNvSpPr/>
          <p:nvPr/>
        </p:nvSpPr>
        <p:spPr>
          <a:xfrm>
            <a:off x="767408" y="1661319"/>
            <a:ext cx="2952328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/user-</a:t>
            </a:r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controller.js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CE66E4-B126-4D4B-8F4E-173EC33F7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375" y="110311"/>
            <a:ext cx="2528335" cy="9524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1F9FD1-C08C-284B-8932-26EC42A020F4}"/>
              </a:ext>
            </a:extLst>
          </p:cNvPr>
          <p:cNvSpPr txBox="1"/>
          <p:nvPr/>
        </p:nvSpPr>
        <p:spPr>
          <a:xfrm>
            <a:off x="7664822" y="1966913"/>
            <a:ext cx="4119928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initializer</a:t>
            </a:r>
            <a:r>
              <a:rPr lang="ko-KR" altLang="en-US" sz="1100" dirty="0"/>
              <a:t>에서 </a:t>
            </a:r>
            <a:r>
              <a:rPr lang="en-US" sz="1100" dirty="0"/>
              <a:t>auth0Lock.on</a:t>
            </a:r>
            <a:r>
              <a:rPr lang="ko-KR" altLang="en-US" sz="1100" dirty="0"/>
              <a:t>에 대한 </a:t>
            </a:r>
            <a:r>
              <a:rPr lang="ko-KR" altLang="en-US" sz="1100" dirty="0" err="1"/>
              <a:t>처리로서</a:t>
            </a:r>
            <a:r>
              <a:rPr lang="ko-KR" altLang="en-US" sz="1100" dirty="0"/>
              <a:t> </a:t>
            </a:r>
            <a:r>
              <a:rPr lang="en-US" sz="1100" dirty="0"/>
              <a:t>auth0Lock</a:t>
            </a:r>
            <a:r>
              <a:rPr lang="ko-KR" altLang="en-US" sz="1100" dirty="0"/>
              <a:t>에서 얻은 </a:t>
            </a:r>
            <a:r>
              <a:rPr lang="en-US" sz="1100" dirty="0" err="1"/>
              <a:t>authResult</a:t>
            </a:r>
            <a:r>
              <a:rPr lang="ko-KR" altLang="en-US" sz="1100" dirty="0"/>
              <a:t>에서 </a:t>
            </a:r>
            <a:r>
              <a:rPr lang="en-US" sz="1100" dirty="0" err="1"/>
              <a:t>getUserInfo</a:t>
            </a:r>
            <a:r>
              <a:rPr lang="en-US" sz="1100" dirty="0"/>
              <a:t> </a:t>
            </a:r>
            <a:r>
              <a:rPr lang="ko-KR" altLang="en-US" sz="1100" dirty="0" err="1"/>
              <a:t>메소드로</a:t>
            </a:r>
            <a:r>
              <a:rPr lang="ko-KR" altLang="en-US" sz="1100" dirty="0"/>
              <a:t> 필요한 정보를 추출한다</a:t>
            </a:r>
            <a:r>
              <a:rPr lang="en-US" altLang="ko-KR" sz="1100" dirty="0"/>
              <a:t>.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Browser</a:t>
            </a:r>
            <a:r>
              <a:rPr lang="ko-KR" altLang="en-US" sz="1100" dirty="0"/>
              <a:t>의 </a:t>
            </a:r>
            <a:r>
              <a:rPr lang="en-US" sz="1100" dirty="0" err="1"/>
              <a:t>LocalStorage</a:t>
            </a:r>
            <a:r>
              <a:rPr lang="ko-KR" altLang="en-US" sz="1100" dirty="0"/>
              <a:t>에 저장해 놓고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sz="1100" dirty="0"/>
              <a:t>Browser</a:t>
            </a:r>
            <a:r>
              <a:rPr lang="ko-KR" altLang="en-US" sz="1100" dirty="0"/>
              <a:t>의 </a:t>
            </a:r>
            <a:r>
              <a:rPr lang="en-US" sz="1100" dirty="0"/>
              <a:t>Event</a:t>
            </a:r>
            <a:r>
              <a:rPr lang="ko-KR" altLang="en-US" sz="1100" dirty="0" err="1"/>
              <a:t>로서</a:t>
            </a:r>
            <a:r>
              <a:rPr lang="ko-KR" altLang="en-US" sz="1100" dirty="0"/>
              <a:t> </a:t>
            </a:r>
            <a:r>
              <a:rPr lang="en-US" sz="1100" dirty="0" err="1"/>
              <a:t>loginButton.click</a:t>
            </a:r>
            <a:r>
              <a:rPr lang="en-US" sz="1100" dirty="0"/>
              <a:t>()</a:t>
            </a:r>
            <a:r>
              <a:rPr lang="ko-KR" altLang="en-US" sz="1100" dirty="0"/>
              <a:t>에서는 </a:t>
            </a:r>
            <a:r>
              <a:rPr lang="en-US" sz="1100" dirty="0"/>
              <a:t>auth0Lock.show()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호출하여 </a:t>
            </a:r>
            <a:r>
              <a:rPr lang="en-US" altLang="ko-KR" sz="1100" dirty="0"/>
              <a:t>Login</a:t>
            </a:r>
            <a:r>
              <a:rPr lang="ko-KR" altLang="en-US" sz="1100" dirty="0"/>
              <a:t>이 동작된 것 </a:t>
            </a:r>
            <a:r>
              <a:rPr lang="ko-KR" altLang="en-US" sz="1100" dirty="0" err="1"/>
              <a:t>처럼</a:t>
            </a:r>
            <a:r>
              <a:rPr lang="ko-KR" altLang="en-US" sz="1100" dirty="0"/>
              <a:t> 처리</a:t>
            </a:r>
            <a:endParaRPr lang="en-US" altLang="ko-KR" sz="1100" dirty="0"/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logoutButton.click</a:t>
            </a:r>
            <a:r>
              <a:rPr lang="en-US" sz="1100" dirty="0"/>
              <a:t>()</a:t>
            </a:r>
            <a:r>
              <a:rPr lang="ko-KR" altLang="en-US" sz="1100" dirty="0"/>
              <a:t>에서는 </a:t>
            </a:r>
            <a:r>
              <a:rPr lang="en-US" sz="1100" dirty="0" err="1"/>
              <a:t>LocalStorage</a:t>
            </a:r>
            <a:r>
              <a:rPr lang="ko-KR" altLang="en-US" sz="1100" dirty="0"/>
              <a:t>의 내용을 지우고 해당 </a:t>
            </a:r>
            <a:r>
              <a:rPr lang="en-US" sz="1100" dirty="0"/>
              <a:t>Button</a:t>
            </a:r>
            <a:r>
              <a:rPr lang="ko-KR" altLang="en-US" sz="1100" dirty="0"/>
              <a:t>을 숨기는 것으로 </a:t>
            </a:r>
            <a:r>
              <a:rPr lang="en-US" sz="1100" dirty="0"/>
              <a:t>Logout</a:t>
            </a:r>
            <a:r>
              <a:rPr lang="ko-KR" altLang="en-US" sz="1100" dirty="0"/>
              <a:t>이 동작된 것 </a:t>
            </a:r>
            <a:r>
              <a:rPr lang="ko-KR" altLang="en-US" sz="1100" dirty="0" err="1"/>
              <a:t>처럼</a:t>
            </a:r>
            <a:r>
              <a:rPr lang="ko-KR" altLang="en-US" sz="1100" dirty="0"/>
              <a:t> 처리되도록 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98118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776320-B40C-2B40-9D9C-0ADC7294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55" y="2072625"/>
            <a:ext cx="4484642" cy="3140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/>
              <a:t>WebApp</a:t>
            </a:r>
            <a:r>
              <a:rPr kumimoji="1" lang="en-US" altLang="ko-KR" dirty="0"/>
              <a:t>+Auth0</a:t>
            </a:r>
            <a:r>
              <a:rPr kumimoji="1" lang="ko-KR" altLang="en-US" dirty="0"/>
              <a:t> 구성 </a:t>
            </a:r>
            <a:r>
              <a:rPr kumimoji="1" lang="en-US" altLang="ko-KR" dirty="0"/>
              <a:t>(4)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43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873130"/>
            <a:ext cx="11074400" cy="2341762"/>
          </a:xfrm>
        </p:spPr>
        <p:txBody>
          <a:bodyPr/>
          <a:lstStyle/>
          <a:p>
            <a:r>
              <a:rPr lang="en-US" dirty="0"/>
              <a:t>WebApp+Auth0</a:t>
            </a:r>
            <a:r>
              <a:rPr lang="ko-KR" altLang="en-US" dirty="0"/>
              <a:t>구성 내용 </a:t>
            </a:r>
            <a:r>
              <a:rPr lang="en-US" altLang="ko-KR" dirty="0"/>
              <a:t>Test </a:t>
            </a:r>
          </a:p>
          <a:p>
            <a:pPr lvl="1"/>
            <a:r>
              <a:rPr lang="ko-KR" altLang="en-US" dirty="0"/>
              <a:t>테스트를 위해 </a:t>
            </a:r>
            <a:r>
              <a:rPr lang="en-US" altLang="ko-KR" dirty="0"/>
              <a:t>Auth0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기존 </a:t>
            </a:r>
            <a:r>
              <a:rPr lang="en-US" altLang="ko-KR" dirty="0"/>
              <a:t>User</a:t>
            </a:r>
            <a:r>
              <a:rPr lang="ko-KR" altLang="en-US" dirty="0" err="1"/>
              <a:t>를</a:t>
            </a:r>
            <a:r>
              <a:rPr lang="ko-KR" altLang="en-US" dirty="0"/>
              <a:t> 모두 삭제하고</a:t>
            </a:r>
            <a:r>
              <a:rPr lang="en-US" altLang="ko-KR" dirty="0"/>
              <a:t>, Chrome Browser</a:t>
            </a:r>
            <a:r>
              <a:rPr lang="ko-KR" altLang="en-US" dirty="0"/>
              <a:t>에서 </a:t>
            </a:r>
            <a:r>
              <a:rPr lang="en-US" altLang="ko-KR" dirty="0"/>
              <a:t>Guest User</a:t>
            </a:r>
            <a:r>
              <a:rPr lang="ko-KR" altLang="en-US" dirty="0"/>
              <a:t>로 진행</a:t>
            </a:r>
            <a:r>
              <a:rPr lang="en-US" altLang="ko-KR" dirty="0"/>
              <a:t>,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en-US" altLang="ko-KR" dirty="0"/>
              <a:t>Web App Login</a:t>
            </a:r>
            <a:r>
              <a:rPr lang="ko-KR" altLang="en-US" dirty="0"/>
              <a:t>해보기 </a:t>
            </a:r>
            <a:r>
              <a:rPr lang="en-US" altLang="ko-KR" dirty="0"/>
              <a:t>&gt; Sign Up</a:t>
            </a:r>
            <a:r>
              <a:rPr lang="ko-KR" altLang="en-US" dirty="0"/>
              <a:t>하여 </a:t>
            </a:r>
            <a:r>
              <a:rPr lang="en-US" altLang="ko-KR" dirty="0"/>
              <a:t>User</a:t>
            </a:r>
            <a:r>
              <a:rPr lang="ko-KR" altLang="en-US" dirty="0"/>
              <a:t>신규 등록</a:t>
            </a:r>
            <a:r>
              <a:rPr lang="en-US" altLang="ko-KR" dirty="0"/>
              <a:t> &gt; Auth0</a:t>
            </a:r>
            <a:r>
              <a:rPr lang="ko-KR" altLang="en-US" dirty="0"/>
              <a:t>에 등록된 </a:t>
            </a:r>
            <a:r>
              <a:rPr lang="en-US" altLang="ko-KR" dirty="0"/>
              <a:t>User </a:t>
            </a:r>
            <a:r>
              <a:rPr lang="ko-KR" altLang="en-US" dirty="0"/>
              <a:t>정보 및 </a:t>
            </a:r>
            <a:r>
              <a:rPr lang="en-US" altLang="ko-KR" dirty="0"/>
              <a:t>Log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8D364-537C-774D-B262-1C503FC2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29" y="3371254"/>
            <a:ext cx="4746631" cy="34818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596E0D-E3B5-9B41-9942-FF17C909B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569" y="2780928"/>
            <a:ext cx="4697476" cy="344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CAF6D8-D6DA-DE4F-BDB1-F7B72BB02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75" y="110311"/>
            <a:ext cx="2528335" cy="9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6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5351DE-7334-9840-A1A6-031A975A07F9}"/>
              </a:ext>
            </a:extLst>
          </p:cNvPr>
          <p:cNvSpPr/>
          <p:nvPr/>
        </p:nvSpPr>
        <p:spPr>
          <a:xfrm>
            <a:off x="695400" y="2205871"/>
            <a:ext cx="8040532" cy="4247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var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id_Token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event.authToken.split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 ')[1];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var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access_Token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event.authToken.split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 ')[2]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var decoded = base64.decode(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id_Token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"-----BEGIN CERTIFICATE-----\n" +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process.env.PEM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"\n-----END CERTIFICATE-----";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body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{};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 options 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headers: 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Authorization: 'Bearer ' +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access_Token</a:t>
            </a: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'https://'+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process.env.DOMAIN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'/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userinfo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method: 'POST',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json: true,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body: body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jwt.verify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id_Token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pem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function(err, decoded){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request(options, function(error, response, body){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(!error &amp;&amp;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response.statusCode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=== 200) 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callback(null, body);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 else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callback(error);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 // fi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}); // request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D579C0-FCE2-7F40-9A4F-F6668CEA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68" y="2868522"/>
            <a:ext cx="4727145" cy="3944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 err="1"/>
              <a:t>APIGW+Lambda</a:t>
            </a:r>
            <a:r>
              <a:rPr kumimoji="1" lang="en-US" dirty="0"/>
              <a:t> </a:t>
            </a:r>
            <a:r>
              <a:rPr kumimoji="1" lang="en-US" altLang="ko-KR" dirty="0"/>
              <a:t>(1)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44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APIGW</a:t>
            </a:r>
            <a:r>
              <a:rPr lang="ko-KR" altLang="en-US" dirty="0"/>
              <a:t>에서 요청된 </a:t>
            </a:r>
            <a:r>
              <a:rPr lang="en-US" altLang="ko-KR" dirty="0"/>
              <a:t>JWT</a:t>
            </a:r>
            <a:r>
              <a:rPr lang="ko-KR" altLang="en-US" dirty="0"/>
              <a:t>을 </a:t>
            </a:r>
            <a:r>
              <a:rPr lang="en-US" altLang="ko-KR" dirty="0"/>
              <a:t>Auth0</a:t>
            </a:r>
            <a:r>
              <a:rPr lang="ko-KR" altLang="en-US" dirty="0"/>
              <a:t>에 요청하고</a:t>
            </a:r>
            <a:r>
              <a:rPr lang="en-US" altLang="ko-KR" dirty="0"/>
              <a:t>, </a:t>
            </a:r>
            <a:r>
              <a:rPr lang="ko-KR" altLang="en-US" dirty="0"/>
              <a:t>결과를 되돌리는 </a:t>
            </a:r>
            <a:r>
              <a:rPr lang="en-US" altLang="ko-KR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APIGW</a:t>
            </a:r>
            <a:r>
              <a:rPr lang="ko-KR" altLang="en-US" dirty="0"/>
              <a:t>로 </a:t>
            </a:r>
            <a:r>
              <a:rPr lang="ko-KR" altLang="en-US" dirty="0" err="1"/>
              <a:t>부터</a:t>
            </a:r>
            <a:r>
              <a:rPr lang="ko-KR" altLang="en-US" dirty="0"/>
              <a:t> 넘어온 </a:t>
            </a:r>
            <a:r>
              <a:rPr lang="en-US" dirty="0"/>
              <a:t>JWT</a:t>
            </a:r>
            <a:r>
              <a:rPr lang="ko-KR" altLang="en-US" dirty="0" err="1"/>
              <a:t>를</a:t>
            </a:r>
            <a:r>
              <a:rPr lang="ko-KR" altLang="en-US" dirty="0"/>
              <a:t> 검증 </a:t>
            </a:r>
            <a:r>
              <a:rPr lang="en-US" altLang="ko-KR" dirty="0"/>
              <a:t>&gt; </a:t>
            </a:r>
            <a:r>
              <a:rPr lang="en-US" dirty="0"/>
              <a:t>Auth0 Endpoint</a:t>
            </a:r>
            <a:r>
              <a:rPr lang="ko-KR" altLang="en-US" dirty="0" err="1"/>
              <a:t>를</a:t>
            </a:r>
            <a:r>
              <a:rPr lang="ko-KR" altLang="en-US" dirty="0"/>
              <a:t> 호출</a:t>
            </a:r>
            <a:r>
              <a:rPr lang="en-US" altLang="ko-KR" dirty="0"/>
              <a:t>,</a:t>
            </a:r>
            <a:r>
              <a:rPr lang="ko-KR" altLang="en-US" dirty="0"/>
              <a:t> 정보 조회 </a:t>
            </a:r>
            <a:r>
              <a:rPr lang="en-US" altLang="ko-KR" dirty="0"/>
              <a:t>&gt; </a:t>
            </a:r>
            <a:r>
              <a:rPr lang="ko-KR" altLang="en-US" dirty="0"/>
              <a:t>결과를 </a:t>
            </a:r>
            <a:r>
              <a:rPr lang="en-US" dirty="0"/>
              <a:t>APIGW</a:t>
            </a:r>
            <a:r>
              <a:rPr lang="ko-KR" altLang="en-US" dirty="0"/>
              <a:t>로 전달</a:t>
            </a:r>
            <a:endParaRPr lang="en-US" altLang="ko-KR" dirty="0"/>
          </a:p>
          <a:p>
            <a:pPr lvl="1"/>
            <a:r>
              <a:rPr lang="en-US" altLang="ko-KR" dirty="0"/>
              <a:t>Auth0</a:t>
            </a:r>
            <a:r>
              <a:rPr lang="ko-KR" altLang="en-US" dirty="0"/>
              <a:t>서비스용 </a:t>
            </a:r>
            <a:r>
              <a:rPr lang="en-US" altLang="ko-KR" dirty="0"/>
              <a:t>Authentication/Authorization</a:t>
            </a:r>
            <a:r>
              <a:rPr lang="ko-KR" altLang="en-US" dirty="0"/>
              <a:t>메시지 구성</a:t>
            </a:r>
            <a:r>
              <a:rPr lang="en-US" altLang="ko-KR" dirty="0"/>
              <a:t>, </a:t>
            </a:r>
            <a:r>
              <a:rPr lang="en-US" altLang="ko-KR" dirty="0" err="1"/>
              <a:t>jwt</a:t>
            </a:r>
            <a:r>
              <a:rPr lang="ko-KR" altLang="en-US" dirty="0"/>
              <a:t>에 </a:t>
            </a:r>
            <a:r>
              <a:rPr lang="en-US" altLang="ko-KR" dirty="0"/>
              <a:t>PEM</a:t>
            </a:r>
            <a:r>
              <a:rPr lang="ko-KR" altLang="en-US" dirty="0"/>
              <a:t>포함 </a:t>
            </a:r>
            <a:r>
              <a:rPr lang="en-US" altLang="ko-KR" dirty="0"/>
              <a:t>Request</a:t>
            </a:r>
            <a:r>
              <a:rPr lang="ko-KR" altLang="en-US" dirty="0"/>
              <a:t>처리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8EF568-C4AC-C049-830C-459242FD5ABD}"/>
              </a:ext>
            </a:extLst>
          </p:cNvPr>
          <p:cNvSpPr/>
          <p:nvPr/>
        </p:nvSpPr>
        <p:spPr>
          <a:xfrm>
            <a:off x="695400" y="1981835"/>
            <a:ext cx="2952328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index.js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</a:p>
        </p:txBody>
      </p:sp>
      <p:sp>
        <p:nvSpPr>
          <p:cNvPr id="15" name="Double Brace 14">
            <a:extLst>
              <a:ext uri="{FF2B5EF4-FFF2-40B4-BE49-F238E27FC236}">
                <a16:creationId xmlns:a16="http://schemas.microsoft.com/office/drawing/2014/main" id="{E9171665-D9D5-FF40-8923-21450C0CEE3F}"/>
              </a:ext>
            </a:extLst>
          </p:cNvPr>
          <p:cNvSpPr/>
          <p:nvPr/>
        </p:nvSpPr>
        <p:spPr>
          <a:xfrm>
            <a:off x="5381541" y="2356997"/>
            <a:ext cx="2520280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Lambda</a:t>
            </a:r>
            <a:r>
              <a:rPr lang="ko-KR" altLang="en-US" sz="1100" dirty="0"/>
              <a:t>에 </a:t>
            </a:r>
            <a:r>
              <a:rPr lang="en-US" altLang="ko-KR" sz="1100" dirty="0"/>
              <a:t>Event</a:t>
            </a:r>
            <a:r>
              <a:rPr lang="ko-KR" altLang="en-US" sz="1100" dirty="0"/>
              <a:t>로 넘어온 내용에서 </a:t>
            </a:r>
            <a:endParaRPr lang="en-US" altLang="ko-KR" sz="1100" dirty="0"/>
          </a:p>
          <a:p>
            <a:r>
              <a:rPr lang="en-US" altLang="ko-KR" sz="1100" dirty="0"/>
              <a:t>JWT</a:t>
            </a:r>
            <a:r>
              <a:rPr lang="ko-KR" altLang="en-US" sz="1100" dirty="0"/>
              <a:t> </a:t>
            </a:r>
            <a:r>
              <a:rPr lang="en-US" altLang="ko-KR" sz="1100" dirty="0"/>
              <a:t>token</a:t>
            </a:r>
            <a:r>
              <a:rPr lang="ko-KR" altLang="en-US" sz="1100" dirty="0"/>
              <a:t>들 추출</a:t>
            </a:r>
            <a:endParaRPr lang="en-US" sz="11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459A06-59CF-C84D-BA11-35F3C85A561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692683" y="2550831"/>
            <a:ext cx="688858" cy="52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uble Brace 19">
            <a:extLst>
              <a:ext uri="{FF2B5EF4-FFF2-40B4-BE49-F238E27FC236}">
                <a16:creationId xmlns:a16="http://schemas.microsoft.com/office/drawing/2014/main" id="{6F9E955D-9652-F041-BB17-0FD1EA1F6E53}"/>
              </a:ext>
            </a:extLst>
          </p:cNvPr>
          <p:cNvSpPr/>
          <p:nvPr/>
        </p:nvSpPr>
        <p:spPr>
          <a:xfrm>
            <a:off x="2619373" y="4165240"/>
            <a:ext cx="4536504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 err="1"/>
              <a:t>jwt.verify</a:t>
            </a:r>
            <a:r>
              <a:rPr lang="en-US" sz="1100" dirty="0"/>
              <a:t> </a:t>
            </a:r>
            <a:r>
              <a:rPr lang="ko-KR" altLang="en-US" sz="1100" dirty="0"/>
              <a:t>요청에 필요한 </a:t>
            </a:r>
            <a:r>
              <a:rPr lang="en-US" altLang="ko-KR" sz="1100" dirty="0"/>
              <a:t>message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구성한다</a:t>
            </a:r>
            <a:r>
              <a:rPr lang="en-US" altLang="ko-KR" sz="1100" dirty="0"/>
              <a:t>. </a:t>
            </a:r>
            <a:br>
              <a:rPr lang="en-US" altLang="ko-KR" sz="1100" dirty="0"/>
            </a:br>
            <a:r>
              <a:rPr lang="en-US" altLang="ko-KR" sz="1100" dirty="0" err="1"/>
              <a:t>Jwt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Packge</a:t>
            </a:r>
            <a:r>
              <a:rPr lang="ko-KR" altLang="en-US" sz="1100" dirty="0"/>
              <a:t>가 해당 내용을 취급할 것이며</a:t>
            </a:r>
            <a:r>
              <a:rPr lang="en-US" altLang="ko-KR" sz="1100" dirty="0"/>
              <a:t>, </a:t>
            </a:r>
            <a:br>
              <a:rPr lang="en-US" altLang="ko-KR" sz="1100" dirty="0"/>
            </a:br>
            <a:r>
              <a:rPr lang="en-US" altLang="ko-KR" sz="1100" dirty="0"/>
              <a:t>HTTP Request</a:t>
            </a:r>
            <a:r>
              <a:rPr lang="ko-KR" altLang="en-US" sz="1100" dirty="0"/>
              <a:t>에 </a:t>
            </a:r>
            <a:r>
              <a:rPr lang="en-US" altLang="ko-KR" sz="1100" dirty="0" err="1"/>
              <a:t>pem</a:t>
            </a:r>
            <a:r>
              <a:rPr lang="en-US" altLang="ko-KR" sz="1100" dirty="0"/>
              <a:t>, body, options</a:t>
            </a:r>
            <a:r>
              <a:rPr lang="ko-KR" altLang="en-US" sz="1100" dirty="0"/>
              <a:t>을 포함하여 요청메시지를 구성</a:t>
            </a:r>
            <a:endParaRPr lang="en-US" sz="11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440013-8326-934D-9DD7-B7C0567F6C5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76259" y="3461947"/>
            <a:ext cx="1743114" cy="994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uble Brace 23">
            <a:extLst>
              <a:ext uri="{FF2B5EF4-FFF2-40B4-BE49-F238E27FC236}">
                <a16:creationId xmlns:a16="http://schemas.microsoft.com/office/drawing/2014/main" id="{198E4B33-5BFF-2641-AD6F-60269D047D0A}"/>
              </a:ext>
            </a:extLst>
          </p:cNvPr>
          <p:cNvSpPr/>
          <p:nvPr/>
        </p:nvSpPr>
        <p:spPr>
          <a:xfrm>
            <a:off x="2890050" y="5805792"/>
            <a:ext cx="2491491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 err="1"/>
              <a:t>jwt.verify</a:t>
            </a:r>
            <a:r>
              <a:rPr lang="en-US" altLang="ko-KR" sz="1100" dirty="0"/>
              <a:t> HTTP Request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/>
              <a:t>options</a:t>
            </a:r>
            <a:r>
              <a:rPr lang="ko-KR" altLang="en-US" sz="1100" dirty="0"/>
              <a:t>로 만들어진 </a:t>
            </a:r>
            <a:r>
              <a:rPr lang="en-US" altLang="ko-KR" sz="1100" dirty="0"/>
              <a:t>data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포함하여 처리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Response</a:t>
            </a:r>
            <a:r>
              <a:rPr lang="ko-KR" altLang="en-US" sz="1100" dirty="0"/>
              <a:t>는 </a:t>
            </a:r>
            <a:r>
              <a:rPr lang="en-US" altLang="ko-KR" sz="1100" dirty="0"/>
              <a:t>callback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전달함</a:t>
            </a:r>
            <a:endParaRPr lang="en-US" sz="11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B5B5E2-8AC1-BF4B-961D-154DE1F66C0D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2097962" y="5718961"/>
            <a:ext cx="792088" cy="377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ouble Brace 37">
            <a:extLst>
              <a:ext uri="{FF2B5EF4-FFF2-40B4-BE49-F238E27FC236}">
                <a16:creationId xmlns:a16="http://schemas.microsoft.com/office/drawing/2014/main" id="{C9B2EC2F-8100-6E4C-B203-C9BFADF96B65}"/>
              </a:ext>
            </a:extLst>
          </p:cNvPr>
          <p:cNvSpPr/>
          <p:nvPr/>
        </p:nvSpPr>
        <p:spPr>
          <a:xfrm>
            <a:off x="8616280" y="2047875"/>
            <a:ext cx="3383633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AWS Lambda</a:t>
            </a:r>
            <a:r>
              <a:rPr lang="ko-KR" altLang="en-US" sz="1100" dirty="0"/>
              <a:t>의 </a:t>
            </a:r>
            <a:r>
              <a:rPr lang="en-US" altLang="ko-KR" sz="1100" dirty="0"/>
              <a:t>Configuration</a:t>
            </a:r>
            <a:r>
              <a:rPr lang="ko-KR" altLang="en-US" sz="1100" dirty="0"/>
              <a:t>에</a:t>
            </a:r>
            <a:endParaRPr lang="en-US" altLang="ko-KR" sz="1100" dirty="0"/>
          </a:p>
          <a:p>
            <a:r>
              <a:rPr lang="en-US" sz="1100" dirty="0"/>
              <a:t>Environment</a:t>
            </a:r>
            <a:r>
              <a:rPr lang="ko-KR" altLang="en-US" sz="1100" dirty="0"/>
              <a:t>에 </a:t>
            </a:r>
            <a:r>
              <a:rPr lang="en-US" altLang="ko-KR" sz="1100" dirty="0"/>
              <a:t>DOMAIN</a:t>
            </a:r>
            <a:r>
              <a:rPr lang="ko-KR" altLang="en-US" sz="1100" dirty="0"/>
              <a:t>과 </a:t>
            </a:r>
            <a:r>
              <a:rPr lang="en-US" altLang="ko-KR" sz="1100" dirty="0"/>
              <a:t>PEM</a:t>
            </a:r>
            <a:r>
              <a:rPr lang="ko-KR" altLang="en-US" sz="1100" dirty="0"/>
              <a:t>정보를 지정하여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/>
              <a:t>Function</a:t>
            </a:r>
            <a:r>
              <a:rPr lang="ko-KR" altLang="en-US" sz="1100" dirty="0"/>
              <a:t>의 </a:t>
            </a:r>
            <a:r>
              <a:rPr lang="en-US" altLang="ko-KR" sz="1100" dirty="0"/>
              <a:t>Environment</a:t>
            </a:r>
            <a:r>
              <a:rPr lang="ko-KR" altLang="en-US" sz="1100" dirty="0"/>
              <a:t>로 사용될 수 있도록 한다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89F897-0B72-5D44-8125-E6A54B7A6860}"/>
              </a:ext>
            </a:extLst>
          </p:cNvPr>
          <p:cNvCxnSpPr>
            <a:cxnSpLocks/>
          </p:cNvCxnSpPr>
          <p:nvPr/>
        </p:nvCxnSpPr>
        <p:spPr>
          <a:xfrm flipH="1">
            <a:off x="8029693" y="2681864"/>
            <a:ext cx="551422" cy="563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7D28535-5697-A44C-AF46-990945B01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744" y="113354"/>
            <a:ext cx="2634167" cy="998434"/>
          </a:xfrm>
          <a:prstGeom prst="rect">
            <a:avLst/>
          </a:prstGeom>
        </p:spPr>
      </p:pic>
      <p:sp>
        <p:nvSpPr>
          <p:cNvPr id="51" name="Double Brace 50">
            <a:extLst>
              <a:ext uri="{FF2B5EF4-FFF2-40B4-BE49-F238E27FC236}">
                <a16:creationId xmlns:a16="http://schemas.microsoft.com/office/drawing/2014/main" id="{7296A07B-FA48-2A4D-82BE-3037551BFF58}"/>
              </a:ext>
            </a:extLst>
          </p:cNvPr>
          <p:cNvSpPr/>
          <p:nvPr/>
        </p:nvSpPr>
        <p:spPr>
          <a:xfrm>
            <a:off x="5052723" y="5107726"/>
            <a:ext cx="2232248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altLang="ko-KR" sz="1100" dirty="0" err="1"/>
              <a:t>jwt.verify</a:t>
            </a:r>
            <a:r>
              <a:rPr lang="ko-KR" altLang="en-US" sz="1100" dirty="0"/>
              <a:t>에 </a:t>
            </a:r>
            <a:r>
              <a:rPr lang="en-US" altLang="ko-KR" sz="1100" dirty="0"/>
              <a:t>PEM</a:t>
            </a:r>
            <a:r>
              <a:rPr lang="ko-KR" altLang="en-US" sz="1100" dirty="0"/>
              <a:t>을 포함하여</a:t>
            </a:r>
            <a:r>
              <a:rPr lang="en-US" altLang="ko-KR" sz="1100" dirty="0"/>
              <a:t>, Authentication</a:t>
            </a:r>
            <a:r>
              <a:rPr lang="ko-KR" altLang="en-US" sz="1100" dirty="0"/>
              <a:t>과 </a:t>
            </a:r>
            <a:r>
              <a:rPr lang="en-US" altLang="ko-KR" sz="1100" dirty="0"/>
              <a:t>Authorization</a:t>
            </a:r>
            <a:r>
              <a:rPr lang="ko-KR" altLang="en-US" sz="1100" dirty="0"/>
              <a:t>의 </a:t>
            </a:r>
            <a:r>
              <a:rPr lang="en-US" altLang="ko-KR" sz="1100" dirty="0"/>
              <a:t>Security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처리함</a:t>
            </a:r>
            <a:endParaRPr lang="en-US" sz="11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758D90B-51B2-8F4E-B662-8D1ED710F8AF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2748467" y="4996374"/>
            <a:ext cx="2304256" cy="4021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235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 err="1"/>
              <a:t>APIGW+Lambda</a:t>
            </a:r>
            <a:r>
              <a:rPr kumimoji="1" lang="en-US" dirty="0"/>
              <a:t> </a:t>
            </a:r>
            <a:r>
              <a:rPr kumimoji="1" lang="en-US" altLang="ko-KR" dirty="0"/>
              <a:t>(2a)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45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APIGW</a:t>
            </a:r>
            <a:r>
              <a:rPr lang="ko-KR" altLang="en-US" dirty="0"/>
              <a:t>에 </a:t>
            </a:r>
            <a:r>
              <a:rPr lang="en-US" altLang="ko-KR" dirty="0"/>
              <a:t>API(</a:t>
            </a:r>
            <a:r>
              <a:rPr lang="en-US" altLang="ko-KR" dirty="0">
                <a:hlinkClick r:id="rId2" action="ppaction://hlinksldjump"/>
              </a:rPr>
              <a:t>REST API**)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웹앱이</a:t>
            </a:r>
            <a:r>
              <a:rPr lang="ko-KR" altLang="en-US" dirty="0"/>
              <a:t> </a:t>
            </a:r>
            <a:r>
              <a:rPr lang="en-US" altLang="ko-KR" dirty="0"/>
              <a:t>JWT</a:t>
            </a:r>
            <a:r>
              <a:rPr lang="ko-KR" altLang="en-US" dirty="0" err="1"/>
              <a:t>를</a:t>
            </a:r>
            <a:r>
              <a:rPr lang="ko-KR" altLang="en-US" dirty="0"/>
              <a:t> 포함하여</a:t>
            </a:r>
            <a:r>
              <a:rPr lang="en-US" altLang="ko-KR" dirty="0"/>
              <a:t>, API(</a:t>
            </a:r>
            <a:r>
              <a:rPr lang="en-US" altLang="ko-KR" dirty="0" err="1"/>
              <a:t>Resource+Method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요청하고</a:t>
            </a:r>
            <a:r>
              <a:rPr lang="en-US" altLang="ko-KR" dirty="0"/>
              <a:t>, API</a:t>
            </a:r>
            <a:r>
              <a:rPr lang="ko-KR" altLang="en-US" dirty="0"/>
              <a:t>는 </a:t>
            </a:r>
            <a:r>
              <a:rPr lang="en-US" altLang="ko-KR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호출하도록 </a:t>
            </a:r>
            <a:r>
              <a:rPr lang="en-US" altLang="ko-KR" dirty="0"/>
              <a:t>API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dirty="0"/>
              <a:t>API</a:t>
            </a:r>
            <a:r>
              <a:rPr lang="ko-KR" altLang="en-US" dirty="0"/>
              <a:t>생성 </a:t>
            </a:r>
            <a:r>
              <a:rPr lang="en-US" altLang="ko-KR" dirty="0"/>
              <a:t>&gt; API</a:t>
            </a:r>
            <a:r>
              <a:rPr lang="ko-KR" altLang="en-US" dirty="0"/>
              <a:t>에 </a:t>
            </a:r>
            <a:r>
              <a:rPr lang="en-US" altLang="ko-KR" dirty="0"/>
              <a:t>Resource(Endpoint) </a:t>
            </a:r>
            <a:r>
              <a:rPr lang="ko-KR" altLang="en-US" dirty="0"/>
              <a:t>생성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5C3E65-F194-8746-8CE6-8AAC64DC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744" y="113354"/>
            <a:ext cx="2634167" cy="9984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AD2F01-81D1-8345-9939-E0B5198C3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2273319"/>
            <a:ext cx="5529262" cy="43023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9748449-24E6-7246-A7F3-EE19B868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263" y="2257822"/>
            <a:ext cx="5529262" cy="4339827"/>
          </a:xfrm>
          <a:prstGeom prst="rect">
            <a:avLst/>
          </a:prstGeom>
        </p:spPr>
      </p:pic>
      <p:sp>
        <p:nvSpPr>
          <p:cNvPr id="36" name="Double Brace 35">
            <a:extLst>
              <a:ext uri="{FF2B5EF4-FFF2-40B4-BE49-F238E27FC236}">
                <a16:creationId xmlns:a16="http://schemas.microsoft.com/office/drawing/2014/main" id="{B4275CD0-3310-E446-895C-4F00ED018E63}"/>
              </a:ext>
            </a:extLst>
          </p:cNvPr>
          <p:cNvSpPr/>
          <p:nvPr/>
        </p:nvSpPr>
        <p:spPr>
          <a:xfrm>
            <a:off x="7752184" y="5204292"/>
            <a:ext cx="1512168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</a:t>
            </a:r>
            <a:r>
              <a:rPr lang="ko-KR" altLang="en-US" sz="1100" dirty="0"/>
              <a:t>의 </a:t>
            </a:r>
            <a:r>
              <a:rPr lang="en-US" altLang="ko-KR" sz="1100" dirty="0"/>
              <a:t>Resource</a:t>
            </a:r>
            <a:r>
              <a:rPr lang="ko-KR" altLang="en-US" sz="1100" dirty="0"/>
              <a:t>와 </a:t>
            </a:r>
            <a:r>
              <a:rPr lang="en-US" altLang="ko-KR" sz="1100" dirty="0"/>
              <a:t>Resource</a:t>
            </a:r>
            <a:r>
              <a:rPr lang="ko-KR" altLang="en-US" sz="1100" dirty="0"/>
              <a:t>의 </a:t>
            </a:r>
            <a:r>
              <a:rPr lang="en-US" altLang="ko-KR" sz="1100" dirty="0"/>
              <a:t>URI path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설정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905885-AF18-994E-8157-0E903103A7F7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9264352" y="4005065"/>
            <a:ext cx="288032" cy="1489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ouble Brace 40">
            <a:extLst>
              <a:ext uri="{FF2B5EF4-FFF2-40B4-BE49-F238E27FC236}">
                <a16:creationId xmlns:a16="http://schemas.microsoft.com/office/drawing/2014/main" id="{373562F1-74EE-2142-B3E1-3F6E864E51CD}"/>
              </a:ext>
            </a:extLst>
          </p:cNvPr>
          <p:cNvSpPr/>
          <p:nvPr/>
        </p:nvSpPr>
        <p:spPr>
          <a:xfrm>
            <a:off x="3309503" y="4512885"/>
            <a:ext cx="1346337" cy="193834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APIGW</a:t>
            </a:r>
            <a:r>
              <a:rPr lang="ko-KR" altLang="en-US" sz="1100" dirty="0"/>
              <a:t>에 </a:t>
            </a:r>
            <a:r>
              <a:rPr lang="en-US" altLang="ko-KR" sz="1100" dirty="0"/>
              <a:t>API</a:t>
            </a:r>
            <a:r>
              <a:rPr lang="ko-KR" altLang="en-US" sz="1100" dirty="0"/>
              <a:t>생성</a:t>
            </a:r>
            <a:endParaRPr lang="en-US" sz="11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1844B8-315B-BA46-8BF8-08504884D9E5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2620645" y="4609802"/>
            <a:ext cx="688858" cy="33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ouble Brace 43">
            <a:extLst>
              <a:ext uri="{FF2B5EF4-FFF2-40B4-BE49-F238E27FC236}">
                <a16:creationId xmlns:a16="http://schemas.microsoft.com/office/drawing/2014/main" id="{7970CDE6-24D7-6F46-96B3-ADF58C0F2AD4}"/>
              </a:ext>
            </a:extLst>
          </p:cNvPr>
          <p:cNvSpPr/>
          <p:nvPr/>
        </p:nvSpPr>
        <p:spPr>
          <a:xfrm>
            <a:off x="2639616" y="5481063"/>
            <a:ext cx="2520280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</a:t>
            </a:r>
            <a:r>
              <a:rPr lang="ko-KR" altLang="en-US" sz="1100" dirty="0"/>
              <a:t>의 </a:t>
            </a:r>
            <a:r>
              <a:rPr lang="en-US" altLang="ko-KR" sz="1100" dirty="0"/>
              <a:t>Type</a:t>
            </a:r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en-US" altLang="ko-KR" sz="1100" dirty="0"/>
              <a:t>Region</a:t>
            </a:r>
            <a:r>
              <a:rPr lang="ko-KR" altLang="en-US" sz="1100" dirty="0"/>
              <a:t>이외에 </a:t>
            </a:r>
            <a:r>
              <a:rPr lang="en-US" altLang="ko-KR" sz="1100" dirty="0"/>
              <a:t>Edge, Private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지정할 수 있다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F8B377-FD12-5A49-B597-3F3D11EB2A3E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2063552" y="5204292"/>
            <a:ext cx="576064" cy="4706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8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CD435D-54D4-5C48-BC67-13C5E282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53" y="2492273"/>
            <a:ext cx="5370931" cy="4215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 err="1"/>
              <a:t>APIGW+Lambda</a:t>
            </a:r>
            <a:r>
              <a:rPr kumimoji="1" lang="en-US" dirty="0"/>
              <a:t> </a:t>
            </a:r>
            <a:r>
              <a:rPr kumimoji="1" lang="en-US" altLang="ko-KR" dirty="0"/>
              <a:t>(2b)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46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APIGW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Method</a:t>
            </a:r>
            <a:r>
              <a:rPr lang="ko-KR" altLang="en-US" dirty="0"/>
              <a:t>구성 및 </a:t>
            </a:r>
            <a:r>
              <a:rPr lang="en-US" altLang="ko-KR" dirty="0"/>
              <a:t>Flow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en-US" altLang="ko-KR" dirty="0"/>
              <a:t>&gt; </a:t>
            </a:r>
            <a:r>
              <a:rPr lang="en-US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Resource</a:t>
            </a:r>
            <a:r>
              <a:rPr lang="ko-KR" altLang="en-US" dirty="0"/>
              <a:t>에 </a:t>
            </a:r>
            <a:r>
              <a:rPr lang="en-US" altLang="ko-KR" dirty="0"/>
              <a:t>Method</a:t>
            </a:r>
            <a:r>
              <a:rPr lang="ko-KR" altLang="en-US" dirty="0"/>
              <a:t> 생성 및 </a:t>
            </a:r>
            <a:r>
              <a:rPr lang="en-US" altLang="ko-KR" dirty="0"/>
              <a:t>Lambda Function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dirty="0"/>
              <a:t>Lambda Proxy Integration : YES : Request</a:t>
            </a:r>
            <a:r>
              <a:rPr lang="ko-KR" altLang="en-US" dirty="0"/>
              <a:t>내용을 </a:t>
            </a:r>
            <a:r>
              <a:rPr lang="en-US" altLang="ko-KR" dirty="0"/>
              <a:t>Function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Mapping</a:t>
            </a:r>
            <a:r>
              <a:rPr lang="ko-KR" altLang="en-US" dirty="0"/>
              <a:t>처리함 </a:t>
            </a:r>
            <a:r>
              <a:rPr lang="en-US" altLang="ko-KR" baseline="30000" dirty="0"/>
              <a:t>(NO : </a:t>
            </a:r>
            <a:r>
              <a:rPr lang="ko-KR" altLang="en-US" baseline="30000" dirty="0"/>
              <a:t>개별적으로 </a:t>
            </a:r>
            <a:r>
              <a:rPr lang="en-US" altLang="ko-KR" baseline="30000" dirty="0"/>
              <a:t>Mapping Table</a:t>
            </a:r>
            <a:r>
              <a:rPr lang="ko-KR" altLang="en-US" baseline="30000" dirty="0"/>
              <a:t>을 만들어 처리</a:t>
            </a:r>
            <a:r>
              <a:rPr lang="en-US" altLang="ko-KR" baseline="30000" dirty="0"/>
              <a:t>)</a:t>
            </a:r>
          </a:p>
          <a:p>
            <a:pPr lvl="1"/>
            <a:r>
              <a:rPr lang="ko-KR" altLang="en-US" dirty="0" err="1"/>
              <a:t>생성완료된</a:t>
            </a:r>
            <a:r>
              <a:rPr lang="ko-KR" altLang="en-US" dirty="0"/>
              <a:t> 해당 </a:t>
            </a:r>
            <a:r>
              <a:rPr lang="en-US" dirty="0"/>
              <a:t>Resource(/user-profile)</a:t>
            </a:r>
            <a:r>
              <a:rPr lang="ko-KR" altLang="en-US" dirty="0"/>
              <a:t>의 </a:t>
            </a:r>
            <a:r>
              <a:rPr lang="en-US" dirty="0"/>
              <a:t>GET method</a:t>
            </a:r>
            <a:r>
              <a:rPr lang="ko-KR" altLang="en-US" dirty="0"/>
              <a:t>에 대한 </a:t>
            </a:r>
            <a:r>
              <a:rPr lang="en-US" dirty="0"/>
              <a:t>Execution Plan</a:t>
            </a:r>
            <a:r>
              <a:rPr lang="ko-KR" altLang="en-US" dirty="0"/>
              <a:t>을 확인</a:t>
            </a:r>
            <a:endParaRPr lang="en-US" baseline="30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5C3E65-F194-8746-8CE6-8AAC64DC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744" y="113354"/>
            <a:ext cx="2634167" cy="998434"/>
          </a:xfrm>
          <a:prstGeom prst="rect">
            <a:avLst/>
          </a:prstGeom>
        </p:spPr>
      </p:pic>
      <p:sp>
        <p:nvSpPr>
          <p:cNvPr id="36" name="Double Brace 35">
            <a:extLst>
              <a:ext uri="{FF2B5EF4-FFF2-40B4-BE49-F238E27FC236}">
                <a16:creationId xmlns:a16="http://schemas.microsoft.com/office/drawing/2014/main" id="{B4275CD0-3310-E446-895C-4F00ED018E63}"/>
              </a:ext>
            </a:extLst>
          </p:cNvPr>
          <p:cNvSpPr/>
          <p:nvPr/>
        </p:nvSpPr>
        <p:spPr>
          <a:xfrm>
            <a:off x="1271464" y="3873529"/>
            <a:ext cx="2016224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</a:t>
            </a:r>
            <a:r>
              <a:rPr lang="ko-KR" altLang="en-US" sz="1100" dirty="0"/>
              <a:t>에 연결할 </a:t>
            </a:r>
            <a:r>
              <a:rPr lang="en-US" altLang="ko-KR" sz="1100" dirty="0"/>
              <a:t>endpoint</a:t>
            </a:r>
            <a:r>
              <a:rPr lang="ko-KR" altLang="en-US" sz="1100" dirty="0" err="1"/>
              <a:t>로서</a:t>
            </a:r>
            <a:r>
              <a:rPr lang="ko-KR" altLang="en-US" sz="1100" dirty="0"/>
              <a:t> </a:t>
            </a:r>
            <a:r>
              <a:rPr lang="en-US" altLang="ko-KR" sz="1100" dirty="0"/>
              <a:t>Lambda Function </a:t>
            </a:r>
            <a:r>
              <a:rPr lang="ko-KR" altLang="en-US" sz="1100" dirty="0"/>
              <a:t>지정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905885-AF18-994E-8157-0E903103A7F7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287688" y="4067363"/>
            <a:ext cx="288032" cy="81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ouble Brace 43">
            <a:extLst>
              <a:ext uri="{FF2B5EF4-FFF2-40B4-BE49-F238E27FC236}">
                <a16:creationId xmlns:a16="http://schemas.microsoft.com/office/drawing/2014/main" id="{7970CDE6-24D7-6F46-96B3-ADF58C0F2AD4}"/>
              </a:ext>
            </a:extLst>
          </p:cNvPr>
          <p:cNvSpPr/>
          <p:nvPr/>
        </p:nvSpPr>
        <p:spPr>
          <a:xfrm>
            <a:off x="1559496" y="5609072"/>
            <a:ext cx="2088232" cy="19619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Use Lambda Proxy Integration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F8B377-FD12-5A49-B597-3F3D11EB2A3E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3647728" y="4455031"/>
            <a:ext cx="72008" cy="12521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41C7FA7-2B44-044D-9EA5-219ABC4EC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938" y="2720461"/>
            <a:ext cx="5703469" cy="3888729"/>
          </a:xfrm>
          <a:prstGeom prst="rect">
            <a:avLst/>
          </a:prstGeom>
        </p:spPr>
      </p:pic>
      <p:sp>
        <p:nvSpPr>
          <p:cNvPr id="29" name="Double Brace 28">
            <a:extLst>
              <a:ext uri="{FF2B5EF4-FFF2-40B4-BE49-F238E27FC236}">
                <a16:creationId xmlns:a16="http://schemas.microsoft.com/office/drawing/2014/main" id="{0D9A71D0-6690-254B-AB87-E2374AED8682}"/>
              </a:ext>
            </a:extLst>
          </p:cNvPr>
          <p:cNvSpPr/>
          <p:nvPr/>
        </p:nvSpPr>
        <p:spPr>
          <a:xfrm>
            <a:off x="6254332" y="2393020"/>
            <a:ext cx="2649979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 Resource</a:t>
            </a:r>
            <a:r>
              <a:rPr lang="ko-KR" altLang="en-US" sz="1100" dirty="0"/>
              <a:t>에 대한 설정 수정은 </a:t>
            </a:r>
            <a:r>
              <a:rPr lang="en-US" altLang="ko-KR" sz="1100" dirty="0"/>
              <a:t>Lambda</a:t>
            </a:r>
            <a:r>
              <a:rPr lang="ko-KR" altLang="en-US" sz="1100" dirty="0"/>
              <a:t>에 연결된 </a:t>
            </a:r>
            <a:r>
              <a:rPr lang="en-US" altLang="ko-KR" sz="1100" dirty="0"/>
              <a:t>Request</a:t>
            </a:r>
            <a:r>
              <a:rPr lang="ko-KR" altLang="en-US" sz="1100" dirty="0"/>
              <a:t>에서 관리함</a:t>
            </a:r>
            <a:endParaRPr lang="en-US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3D9452-2D6E-F549-B4E7-5C966536BF62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904311" y="2586854"/>
            <a:ext cx="1440161" cy="1286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531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11F929-212F-7443-BC2F-560A9B83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670" y="2162058"/>
            <a:ext cx="5523855" cy="4438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0D767F-5421-DC42-BC92-7AA4D36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2171411"/>
            <a:ext cx="5508207" cy="4426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 err="1"/>
              <a:t>APIGW+Lambda</a:t>
            </a:r>
            <a:r>
              <a:rPr kumimoji="1" lang="en-US" dirty="0"/>
              <a:t> </a:t>
            </a:r>
            <a:r>
              <a:rPr kumimoji="1" lang="en-US" altLang="ko-KR" dirty="0"/>
              <a:t>(2c)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47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APIGW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Deploy</a:t>
            </a:r>
            <a:r>
              <a:rPr lang="ko-KR" altLang="en-US" dirty="0"/>
              <a:t>처리 </a:t>
            </a:r>
            <a:r>
              <a:rPr lang="en-US" altLang="ko-KR" dirty="0"/>
              <a:t>(feat. Stages)</a:t>
            </a:r>
          </a:p>
          <a:p>
            <a:pPr lvl="1"/>
            <a:r>
              <a:rPr lang="en-US" altLang="ko-KR" dirty="0"/>
              <a:t>&gt; </a:t>
            </a:r>
            <a:r>
              <a:rPr lang="en-US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Resource</a:t>
            </a:r>
            <a:r>
              <a:rPr lang="ko-KR" altLang="en-US" dirty="0"/>
              <a:t>에 </a:t>
            </a:r>
            <a:r>
              <a:rPr lang="en-US" altLang="ko-KR" dirty="0"/>
              <a:t>Deploy API </a:t>
            </a:r>
            <a:r>
              <a:rPr lang="ko-KR" altLang="en-US" dirty="0"/>
              <a:t>처리 </a:t>
            </a:r>
            <a:r>
              <a:rPr lang="en-US" altLang="ko-KR" dirty="0"/>
              <a:t>+ API Stage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1"/>
            <a:r>
              <a:rPr lang="ko-KR" altLang="en-US" dirty="0" err="1"/>
              <a:t>웹앱이</a:t>
            </a:r>
            <a:r>
              <a:rPr lang="ko-KR" altLang="en-US" dirty="0"/>
              <a:t> 호출할 </a:t>
            </a:r>
            <a:r>
              <a:rPr lang="en-US" altLang="ko-KR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Invoke URL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5C3E65-F194-8746-8CE6-8AAC64DC2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744" y="113354"/>
            <a:ext cx="2634167" cy="998434"/>
          </a:xfrm>
          <a:prstGeom prst="rect">
            <a:avLst/>
          </a:prstGeom>
        </p:spPr>
      </p:pic>
      <p:sp>
        <p:nvSpPr>
          <p:cNvPr id="29" name="Double Brace 28">
            <a:extLst>
              <a:ext uri="{FF2B5EF4-FFF2-40B4-BE49-F238E27FC236}">
                <a16:creationId xmlns:a16="http://schemas.microsoft.com/office/drawing/2014/main" id="{0D9A71D0-6690-254B-AB87-E2374AED8682}"/>
              </a:ext>
            </a:extLst>
          </p:cNvPr>
          <p:cNvSpPr/>
          <p:nvPr/>
        </p:nvSpPr>
        <p:spPr>
          <a:xfrm>
            <a:off x="3431704" y="4613129"/>
            <a:ext cx="2214825" cy="581501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API Resource</a:t>
            </a:r>
            <a:r>
              <a:rPr lang="ko-KR" altLang="en-US" sz="1100" dirty="0"/>
              <a:t>에 </a:t>
            </a:r>
            <a:r>
              <a:rPr lang="en-US" altLang="ko-KR" sz="1100" dirty="0"/>
              <a:t>Stage</a:t>
            </a:r>
            <a:r>
              <a:rPr lang="ko-KR" altLang="en-US" sz="1100" dirty="0"/>
              <a:t>가 없다면 생성하여 지정</a:t>
            </a:r>
            <a:br>
              <a:rPr lang="en-US" altLang="ko-KR" sz="1100" dirty="0"/>
            </a:br>
            <a:r>
              <a:rPr lang="ko-KR" altLang="en-US" sz="1100" dirty="0"/>
              <a:t>예제로 </a:t>
            </a:r>
            <a:r>
              <a:rPr lang="en-US" altLang="ko-KR" sz="1100" dirty="0"/>
              <a:t>“dev”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설정함</a:t>
            </a:r>
            <a:endParaRPr lang="en-US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3D9452-2D6E-F549-B4E7-5C966536BF62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3071664" y="4149081"/>
            <a:ext cx="360040" cy="754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uble Brace 25">
            <a:extLst>
              <a:ext uri="{FF2B5EF4-FFF2-40B4-BE49-F238E27FC236}">
                <a16:creationId xmlns:a16="http://schemas.microsoft.com/office/drawing/2014/main" id="{1B3A4686-4C80-E546-9EE6-8017EC8ECAF9}"/>
              </a:ext>
            </a:extLst>
          </p:cNvPr>
          <p:cNvSpPr/>
          <p:nvPr/>
        </p:nvSpPr>
        <p:spPr>
          <a:xfrm>
            <a:off x="7376383" y="5000796"/>
            <a:ext cx="1989362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en-US" sz="1100" dirty="0"/>
              <a:t>Stage</a:t>
            </a:r>
            <a:r>
              <a:rPr lang="ko-KR" altLang="en-US" sz="1100" dirty="0"/>
              <a:t>에 대한 상세한 설정 및 부가 기능을 관리 할 수 있음</a:t>
            </a:r>
            <a:endParaRPr lang="en-US" sz="11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CFFC0A-8966-B34E-BA7F-8C7A5D2BAC64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032104" y="4286687"/>
            <a:ext cx="344279" cy="907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uble Brace 30">
            <a:extLst>
              <a:ext uri="{FF2B5EF4-FFF2-40B4-BE49-F238E27FC236}">
                <a16:creationId xmlns:a16="http://schemas.microsoft.com/office/drawing/2014/main" id="{F3743977-806A-8042-8783-D131189E68E7}"/>
              </a:ext>
            </a:extLst>
          </p:cNvPr>
          <p:cNvSpPr/>
          <p:nvPr/>
        </p:nvSpPr>
        <p:spPr>
          <a:xfrm>
            <a:off x="9621881" y="4092853"/>
            <a:ext cx="1848036" cy="387668"/>
          </a:xfrm>
          <a:prstGeom prst="bracePair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2000" tIns="0" rIns="0" bIns="0" rtlCol="0" anchor="ctr">
            <a:spAutoFit/>
          </a:bodyPr>
          <a:lstStyle/>
          <a:p>
            <a:r>
              <a:rPr lang="ko-KR" altLang="en-US" sz="1100" b="1" dirty="0"/>
              <a:t>생성된 </a:t>
            </a:r>
            <a:r>
              <a:rPr lang="en-US" altLang="ko-KR" sz="1100" b="1" dirty="0"/>
              <a:t>API</a:t>
            </a:r>
            <a:r>
              <a:rPr lang="ko-KR" altLang="en-US" sz="1100" b="1" dirty="0"/>
              <a:t>의 </a:t>
            </a:r>
            <a:r>
              <a:rPr lang="en-US" altLang="ko-KR" sz="1100" b="1" dirty="0"/>
              <a:t>Invoke URL</a:t>
            </a:r>
          </a:p>
          <a:p>
            <a:r>
              <a:rPr lang="ko-KR" altLang="en-US" sz="1100" b="1" dirty="0" err="1"/>
              <a:t>웹앱은</a:t>
            </a:r>
            <a:r>
              <a:rPr lang="ko-KR" altLang="en-US" sz="1100" b="1" dirty="0"/>
              <a:t> 이 </a:t>
            </a:r>
            <a:r>
              <a:rPr lang="en-US" altLang="ko-KR" sz="1100" b="1" dirty="0"/>
              <a:t>URL</a:t>
            </a:r>
            <a:r>
              <a:rPr lang="ko-KR" altLang="en-US" sz="1100" b="1" dirty="0"/>
              <a:t>로 </a:t>
            </a:r>
            <a:r>
              <a:rPr lang="en-US" altLang="ko-KR" sz="1100" b="1" dirty="0"/>
              <a:t>API</a:t>
            </a:r>
            <a:r>
              <a:rPr lang="ko-KR" altLang="en-US" sz="1100" b="1" dirty="0"/>
              <a:t>접근</a:t>
            </a:r>
            <a:endParaRPr lang="en-US" sz="11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EACC7F-E4E8-7E4A-B0EE-92207FE4326E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9048328" y="3518571"/>
            <a:ext cx="573553" cy="768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17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Dev B : </a:t>
            </a:r>
            <a:r>
              <a:rPr kumimoji="1" lang="en-US" dirty="0" err="1"/>
              <a:t>APIGW+Lambda</a:t>
            </a:r>
            <a:r>
              <a:rPr kumimoji="1" lang="en-US" dirty="0"/>
              <a:t> </a:t>
            </a:r>
            <a:r>
              <a:rPr kumimoji="1" lang="en-US" altLang="ko-KR" dirty="0"/>
              <a:t>(3)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48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웹앱에서</a:t>
            </a:r>
            <a:r>
              <a:rPr lang="en-US" dirty="0"/>
              <a:t>APIGW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호출할 수 있도록 구성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Test</a:t>
            </a:r>
          </a:p>
          <a:p>
            <a:pPr lvl="1"/>
            <a:r>
              <a:rPr lang="ko-KR" altLang="en-US" dirty="0" err="1"/>
              <a:t>웹앱의</a:t>
            </a:r>
            <a:r>
              <a:rPr lang="ko-KR" altLang="en-US" dirty="0"/>
              <a:t> </a:t>
            </a:r>
            <a:r>
              <a:rPr lang="en-US" altLang="ko-KR" dirty="0"/>
              <a:t>Profile Button Event</a:t>
            </a:r>
            <a:r>
              <a:rPr lang="ko-KR" altLang="en-US" dirty="0"/>
              <a:t>에 </a:t>
            </a:r>
            <a:r>
              <a:rPr lang="en-US" altLang="ko-KR" dirty="0"/>
              <a:t>URL</a:t>
            </a:r>
            <a:r>
              <a:rPr lang="ko-KR" altLang="en-US" dirty="0"/>
              <a:t>호출 구성 및 </a:t>
            </a:r>
            <a:r>
              <a:rPr lang="en-US" altLang="ko-KR" dirty="0"/>
              <a:t>Browser Alert Dialog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ko-KR" altLang="en-US" dirty="0" err="1"/>
              <a:t>웹앱에서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호출 테스트</a:t>
            </a:r>
            <a:endParaRPr lang="en-US" altLang="ko-K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5C3E65-F194-8746-8CE6-8AAC64DC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744" y="113354"/>
            <a:ext cx="2634167" cy="9984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C828CB-D23B-1445-8EC0-0D1982E085F2}"/>
              </a:ext>
            </a:extLst>
          </p:cNvPr>
          <p:cNvSpPr/>
          <p:nvPr/>
        </p:nvSpPr>
        <p:spPr>
          <a:xfrm>
            <a:off x="695400" y="3198966"/>
            <a:ext cx="5328592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this.uiElements.profileButton.click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(function(e)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var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that.data.config.apiBaseUrl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'/user-profile';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$.get(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function(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status)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Recived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response, its data ; ", data);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alert("ALERT DIALOG : " +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JSON.stringify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});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......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606C6-C902-EC47-80C2-5D2DDC19A168}"/>
              </a:ext>
            </a:extLst>
          </p:cNvPr>
          <p:cNvSpPr/>
          <p:nvPr/>
        </p:nvSpPr>
        <p:spPr>
          <a:xfrm>
            <a:off x="695400" y="2974930"/>
            <a:ext cx="1956556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user-</a:t>
            </a:r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controller.js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41D8C-22B5-C24D-8826-56D948C86F2C}"/>
              </a:ext>
            </a:extLst>
          </p:cNvPr>
          <p:cNvSpPr/>
          <p:nvPr/>
        </p:nvSpPr>
        <p:spPr>
          <a:xfrm>
            <a:off x="695400" y="5272255"/>
            <a:ext cx="6264696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configConstants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auth0: {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domain: 'lambda-xjoelee.us.auth0.com’,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clientId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'KUn3zjgNkOSYOBXaHK7JOYHJGUWc3NxY’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apiBaseUrl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'https://txajlffpci.execute-api.ap-northeast-1.amazonaws.com/dev’</a:t>
            </a:r>
          </a:p>
          <a:p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573D60-4618-9448-B136-D5EF409107EF}"/>
              </a:ext>
            </a:extLst>
          </p:cNvPr>
          <p:cNvSpPr/>
          <p:nvPr/>
        </p:nvSpPr>
        <p:spPr>
          <a:xfrm>
            <a:off x="695400" y="5048219"/>
            <a:ext cx="1956556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config.js</a:t>
            </a:r>
            <a:r>
              <a:rPr lang="en-US" altLang="ko-KR" sz="14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D0213-9690-9549-B99E-48B33D3F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7891"/>
            <a:ext cx="5724526" cy="38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06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3AB2-70AD-354A-BE6E-5D86214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727AD-482F-1549-8E13-31DE59FAA41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4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32A6-87A9-264E-BBEC-D14FEE88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Breaking - Serverless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71B48-8D78-CD4B-AE89-95B6BF6C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616E0-7900-164D-A58A-099CD6BFE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Serverless</a:t>
            </a:r>
            <a:r>
              <a:rPr lang="ko-KR" altLang="en-US" dirty="0"/>
              <a:t>는 모든 조직</a:t>
            </a:r>
            <a:r>
              <a:rPr lang="en-US" altLang="ko-KR" dirty="0"/>
              <a:t>, </a:t>
            </a:r>
            <a:r>
              <a:rPr lang="ko-KR" altLang="en-US" dirty="0"/>
              <a:t>모든 사람</a:t>
            </a:r>
            <a:r>
              <a:rPr lang="en-US" altLang="ko-KR" dirty="0"/>
              <a:t>, </a:t>
            </a:r>
            <a:r>
              <a:rPr lang="ko-KR" altLang="en-US" dirty="0"/>
              <a:t>모든 프로젝트에 만능이 아니다</a:t>
            </a:r>
            <a:r>
              <a:rPr lang="en-US" altLang="ko-KR" dirty="0"/>
              <a:t>. </a:t>
            </a:r>
            <a:r>
              <a:rPr lang="ko-KR" altLang="en-US" dirty="0"/>
              <a:t>유연한 구조</a:t>
            </a:r>
            <a:r>
              <a:rPr lang="en-US" altLang="ko-KR" dirty="0"/>
              <a:t>-</a:t>
            </a:r>
            <a:r>
              <a:rPr lang="ko-KR" altLang="en-US" dirty="0"/>
              <a:t>설계의 의사결정이 중요</a:t>
            </a:r>
            <a:endParaRPr lang="en-US" altLang="ko-KR" dirty="0"/>
          </a:p>
          <a:p>
            <a:pPr lvl="1"/>
            <a:r>
              <a:rPr lang="en-US" altLang="ko-KR" b="1" dirty="0" err="1"/>
              <a:t>NoOps</a:t>
            </a:r>
            <a:r>
              <a:rPr lang="ko-KR" altLang="en-US" dirty="0"/>
              <a:t>의 환상 </a:t>
            </a:r>
            <a:r>
              <a:rPr lang="en-US" altLang="ko-KR" dirty="0"/>
              <a:t>:</a:t>
            </a:r>
            <a:r>
              <a:rPr lang="ko-KR" altLang="en-US" dirty="0"/>
              <a:t> 개발자 중심에서 </a:t>
            </a:r>
            <a:r>
              <a:rPr lang="en-US" altLang="ko-KR" dirty="0"/>
              <a:t>Ops</a:t>
            </a:r>
            <a:r>
              <a:rPr lang="ko-KR" altLang="en-US" dirty="0"/>
              <a:t>에 대한 관리</a:t>
            </a:r>
            <a:r>
              <a:rPr lang="en-US" altLang="ko-KR" dirty="0"/>
              <a:t>,</a:t>
            </a:r>
            <a:r>
              <a:rPr lang="ko-KR" altLang="en-US" dirty="0"/>
              <a:t> 의존성이 줄기는 하지만</a:t>
            </a:r>
            <a:r>
              <a:rPr lang="en-US" altLang="ko-KR" dirty="0"/>
              <a:t>,</a:t>
            </a:r>
            <a:r>
              <a:rPr lang="ko-KR" altLang="en-US" dirty="0"/>
              <a:t> 필요 없는 것이 아니다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DevOps</a:t>
            </a:r>
            <a:r>
              <a:rPr lang="ko-KR" altLang="en-US" dirty="0"/>
              <a:t>의 환상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DevOps</a:t>
            </a:r>
            <a:r>
              <a:rPr lang="ko-KR" altLang="en-US" dirty="0"/>
              <a:t>가 개발자에게 개발의 무한한 자유와 </a:t>
            </a:r>
            <a:r>
              <a:rPr lang="en-US" altLang="ko-KR" dirty="0"/>
              <a:t>Ops</a:t>
            </a:r>
            <a:r>
              <a:rPr lang="ko-KR" altLang="en-US" dirty="0"/>
              <a:t>의 책임을 떠 넘기는 것이 아니다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FaaS</a:t>
            </a:r>
            <a:r>
              <a:rPr lang="en-US" altLang="ko-KR" dirty="0"/>
              <a:t> </a:t>
            </a:r>
            <a:r>
              <a:rPr lang="ko-KR" altLang="en-US" dirty="0"/>
              <a:t>관점에서 </a:t>
            </a:r>
            <a:r>
              <a:rPr lang="en-US" altLang="ko-KR" dirty="0"/>
              <a:t>Stateless, Cold Start/Resource Limit, Vendor Dependency</a:t>
            </a:r>
            <a:r>
              <a:rPr lang="ko-KR" altLang="en-US" dirty="0"/>
              <a:t>의 단점을 반드시 감안 하여야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DE0A066-76EB-9C49-8E5B-A9F54DDD2178}"/>
              </a:ext>
            </a:extLst>
          </p:cNvPr>
          <p:cNvSpPr txBox="1">
            <a:spLocks/>
          </p:cNvSpPr>
          <p:nvPr/>
        </p:nvSpPr>
        <p:spPr>
          <a:xfrm>
            <a:off x="566738" y="2708852"/>
            <a:ext cx="5545137" cy="3528460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2250" algn="l" defTabSz="914400" rtl="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22250" algn="l" defTabSz="914400" rtl="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488" indent="-233363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317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Cons.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SLA, </a:t>
            </a:r>
            <a:r>
              <a:rPr lang="ko-KR" altLang="en-US" dirty="0"/>
              <a:t>벤더 종속성 </a:t>
            </a:r>
            <a:r>
              <a:rPr lang="en-US" altLang="ko-KR" dirty="0"/>
              <a:t>: SLA</a:t>
            </a:r>
            <a:r>
              <a:rPr lang="ko-KR" altLang="en-US" dirty="0"/>
              <a:t>의 강화 또는 조절이 어렵고</a:t>
            </a:r>
            <a:r>
              <a:rPr lang="en-US" altLang="ko-KR" dirty="0"/>
              <a:t>, </a:t>
            </a:r>
            <a:r>
              <a:rPr lang="ko-KR" altLang="en-US" dirty="0"/>
              <a:t>해당 서비스사업자와 기술에 여전히 종속된다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장시간 실행되거나 </a:t>
            </a:r>
            <a:r>
              <a:rPr lang="en-US" altLang="ko-KR" dirty="0"/>
              <a:t>Heavy Workload</a:t>
            </a:r>
            <a:r>
              <a:rPr lang="ko-KR" altLang="en-US" dirty="0"/>
              <a:t>에 어울리지 않는다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Cold Start</a:t>
            </a:r>
            <a:r>
              <a:rPr lang="ko-KR" altLang="en-US" dirty="0"/>
              <a:t> 특징을 고려해야 한다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Serverless</a:t>
            </a:r>
            <a:r>
              <a:rPr lang="ko-KR" altLang="en-US" dirty="0"/>
              <a:t>가 항상 자원과 </a:t>
            </a:r>
            <a:r>
              <a:rPr lang="ko-KR" altLang="en-US" dirty="0" err="1"/>
              <a:t>상태관리의</a:t>
            </a:r>
            <a:r>
              <a:rPr lang="ko-KR" altLang="en-US" dirty="0"/>
              <a:t> 부담을 줄여주거나</a:t>
            </a:r>
            <a:r>
              <a:rPr lang="en-US" altLang="ko-KR" dirty="0"/>
              <a:t>, </a:t>
            </a:r>
            <a:r>
              <a:rPr lang="ko-KR" altLang="en-US" dirty="0"/>
              <a:t>개발 이외의 부분을 효율화 하는 것은 아니다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ko-KR" altLang="en-US" dirty="0" err="1"/>
              <a:t>분산기술</a:t>
            </a:r>
            <a:r>
              <a:rPr lang="ko-KR" altLang="en-US" dirty="0"/>
              <a:t> </a:t>
            </a:r>
            <a:r>
              <a:rPr lang="en-US" altLang="ko-KR" dirty="0"/>
              <a:t>: Serverless</a:t>
            </a:r>
            <a:r>
              <a:rPr lang="ko-KR" altLang="en-US" dirty="0"/>
              <a:t>는 기술 태생적으로 반드시 시스템 복잡도를 줄여주거나</a:t>
            </a:r>
            <a:r>
              <a:rPr lang="en-US" altLang="ko-KR" dirty="0"/>
              <a:t>, Distributed Networking</a:t>
            </a:r>
            <a:r>
              <a:rPr lang="ko-KR" altLang="en-US" dirty="0"/>
              <a:t>에서 </a:t>
            </a:r>
            <a:r>
              <a:rPr lang="ko-KR" altLang="en-US" dirty="0" err="1"/>
              <a:t>자유로와</a:t>
            </a:r>
            <a:r>
              <a:rPr lang="ko-KR" altLang="en-US" dirty="0"/>
              <a:t> 지는 것은 아니다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디버깅과 </a:t>
            </a:r>
            <a:r>
              <a:rPr lang="en-US" altLang="ko-KR" dirty="0"/>
              <a:t>Ops</a:t>
            </a:r>
            <a:r>
              <a:rPr lang="ko-KR" altLang="en-US" dirty="0"/>
              <a:t>는 더 어려워 질 수 있다</a:t>
            </a:r>
            <a:r>
              <a:rPr lang="en-US" altLang="ko-KR" dirty="0"/>
              <a:t>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624FEB5-17EB-2746-B791-43ECBC368CAD}"/>
              </a:ext>
            </a:extLst>
          </p:cNvPr>
          <p:cNvSpPr txBox="1">
            <a:spLocks/>
          </p:cNvSpPr>
          <p:nvPr/>
        </p:nvSpPr>
        <p:spPr>
          <a:xfrm>
            <a:off x="6275388" y="2692450"/>
            <a:ext cx="5545137" cy="3528460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222250" algn="l" defTabSz="914400" rtl="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22250" algn="l" defTabSz="914400" rtl="0" eaLnBrk="1" latinLnBrk="1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488" indent="-233363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4738" indent="-23177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Pros.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서버가 </a:t>
            </a:r>
            <a:r>
              <a:rPr lang="ko-KR" altLang="en-US" dirty="0" err="1"/>
              <a:t>불필요하여</a:t>
            </a:r>
            <a:r>
              <a:rPr lang="en-US" altLang="ko-KR" dirty="0"/>
              <a:t>,</a:t>
            </a:r>
            <a:r>
              <a:rPr lang="ko-KR" altLang="en-US" dirty="0"/>
              <a:t> 개발자가 코드에 집중할 수 있다</a:t>
            </a:r>
            <a:r>
              <a:rPr lang="en-US" altLang="ko-KR" dirty="0"/>
              <a:t>.</a:t>
            </a:r>
            <a:r>
              <a:rPr lang="ko-KR" altLang="en-US" dirty="0"/>
              <a:t> 또한</a:t>
            </a:r>
            <a:r>
              <a:rPr lang="en-US" altLang="ko-KR" dirty="0"/>
              <a:t>,</a:t>
            </a:r>
            <a:r>
              <a:rPr lang="ko-KR" altLang="en-US" dirty="0"/>
              <a:t> 빠르게 </a:t>
            </a:r>
            <a:r>
              <a:rPr lang="en-US" altLang="ko-KR" dirty="0"/>
              <a:t>Application</a:t>
            </a:r>
            <a:r>
              <a:rPr lang="ko-KR" altLang="en-US" dirty="0"/>
              <a:t>을 구현해 볼 수 있다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이미 준비되어 있는 </a:t>
            </a:r>
            <a:r>
              <a:rPr lang="en-US" altLang="ko-KR" dirty="0"/>
              <a:t>Back-end</a:t>
            </a:r>
            <a:r>
              <a:rPr lang="ko-KR" altLang="en-US" dirty="0"/>
              <a:t>의 </a:t>
            </a:r>
            <a:r>
              <a:rPr lang="en-US" altLang="ko-KR" dirty="0"/>
              <a:t>Service</a:t>
            </a:r>
            <a:r>
              <a:rPr lang="ko-KR" altLang="en-US" dirty="0"/>
              <a:t>들을 </a:t>
            </a:r>
            <a:r>
              <a:rPr lang="en-US" altLang="ko-KR" dirty="0"/>
              <a:t>Serverless</a:t>
            </a:r>
            <a:r>
              <a:rPr lang="ko-KR" altLang="en-US" dirty="0" err="1"/>
              <a:t>를</a:t>
            </a:r>
            <a:r>
              <a:rPr lang="ko-KR" altLang="en-US" dirty="0"/>
              <a:t> 사용하여 </a:t>
            </a:r>
            <a:r>
              <a:rPr lang="ko-KR" altLang="en-US" dirty="0" err="1"/>
              <a:t>재활용성을</a:t>
            </a:r>
            <a:r>
              <a:rPr lang="ko-KR" altLang="en-US" dirty="0"/>
              <a:t> 올릴 수 있다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시스템의 확장성과 유연성 </a:t>
            </a:r>
            <a:r>
              <a:rPr lang="en-US" altLang="ko-KR" dirty="0"/>
              <a:t>: Serverless</a:t>
            </a:r>
            <a:r>
              <a:rPr lang="ko-KR" altLang="en-US" dirty="0"/>
              <a:t>의 </a:t>
            </a:r>
            <a:r>
              <a:rPr lang="en-US" altLang="ko-KR" dirty="0"/>
              <a:t>Loosely Coupled</a:t>
            </a:r>
            <a:r>
              <a:rPr lang="ko-KR" altLang="en-US" dirty="0"/>
              <a:t>개념이 가지는 장점을 따른다</a:t>
            </a:r>
            <a:r>
              <a:rPr lang="en-US" altLang="ko-KR" dirty="0"/>
              <a:t>.</a:t>
            </a:r>
            <a:r>
              <a:rPr lang="ko-KR" altLang="en-US" dirty="0"/>
              <a:t> 특히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병렬처리와</a:t>
            </a:r>
            <a:r>
              <a:rPr lang="ko-KR" altLang="en-US" dirty="0"/>
              <a:t> </a:t>
            </a:r>
            <a:r>
              <a:rPr lang="en-US" altLang="ko-KR" dirty="0"/>
              <a:t>Scalable</a:t>
            </a:r>
            <a:r>
              <a:rPr lang="ko-KR" altLang="en-US" dirty="0"/>
              <a:t>에 장점이 있다</a:t>
            </a:r>
            <a:r>
              <a:rPr lang="en-US" altLang="ko-KR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Code </a:t>
            </a:r>
            <a:r>
              <a:rPr lang="ko-KR" altLang="en-US" dirty="0"/>
              <a:t>실행 시간만 비용 지불이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baseline="30000" dirty="0"/>
              <a:t>(Lambda</a:t>
            </a:r>
            <a:r>
              <a:rPr lang="ko-KR" altLang="en-US" baseline="30000" dirty="0" err="1"/>
              <a:t>를</a:t>
            </a:r>
            <a:r>
              <a:rPr lang="ko-KR" altLang="en-US" baseline="30000" dirty="0"/>
              <a:t> 구성하는 주변의 비용도 무시할 수 없다</a:t>
            </a:r>
            <a:r>
              <a:rPr lang="en-US" altLang="ko-KR" baseline="30000" dirty="0"/>
              <a:t>.)</a:t>
            </a:r>
            <a:r>
              <a:rPr lang="ko-KR" altLang="en-US" baseline="30000" dirty="0"/>
              <a:t>  </a:t>
            </a:r>
            <a:r>
              <a:rPr lang="en-US" altLang="ko-KR" dirty="0"/>
              <a:t>Serverless</a:t>
            </a:r>
            <a:r>
              <a:rPr lang="ko-KR" altLang="en-US" dirty="0"/>
              <a:t>의 특징을 잘 반영한 경우에만 </a:t>
            </a:r>
            <a:r>
              <a:rPr lang="ko-KR" altLang="en-US" dirty="0" err="1"/>
              <a:t>비용이익이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baseline="30000" dirty="0"/>
          </a:p>
        </p:txBody>
      </p:sp>
    </p:spTree>
    <p:extLst>
      <p:ext uri="{BB962C8B-B14F-4D97-AF65-F5344CB8AC3E}">
        <p14:creationId xmlns:p14="http://schemas.microsoft.com/office/powerpoint/2010/main" val="1536912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8D6A-9012-6A45-BBAB-FDAC552E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Cost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83DCD0-3415-5345-A762-31D994E16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50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F7036-2D03-7048-86C3-027D3D3C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Lambda Price Model :</a:t>
            </a:r>
          </a:p>
          <a:p>
            <a:pPr lvl="2"/>
            <a:r>
              <a:rPr lang="en-US" dirty="0"/>
              <a:t>Ref : </a:t>
            </a:r>
            <a:r>
              <a:rPr lang="en-US" dirty="0">
                <a:hlinkClick r:id="rId2"/>
              </a:rPr>
              <a:t>https://aws.amazon.com/ko/lambda/pricing/</a:t>
            </a:r>
            <a:endParaRPr lang="en-US" dirty="0"/>
          </a:p>
          <a:p>
            <a:pPr lvl="2"/>
            <a:r>
              <a:rPr lang="en-US" dirty="0"/>
              <a:t>Request Cost : $0.2/1M Request</a:t>
            </a:r>
          </a:p>
          <a:p>
            <a:pPr lvl="2"/>
            <a:r>
              <a:rPr lang="en-US" dirty="0"/>
              <a:t>Memory &amp; Run-time Cost : $0.00001667/GB/sec Run</a:t>
            </a:r>
          </a:p>
          <a:p>
            <a:pPr lvl="2"/>
            <a:r>
              <a:rPr lang="en-US" dirty="0"/>
              <a:t>{ Free : 1M Request/mo. + 400K GB/sec/mo. ($6.668) }</a:t>
            </a:r>
          </a:p>
          <a:p>
            <a:pPr lvl="2"/>
            <a:r>
              <a:rPr lang="en-US" dirty="0"/>
              <a:t>Serverless Calculator : </a:t>
            </a:r>
            <a:r>
              <a:rPr lang="en-US" dirty="0">
                <a:hlinkClick r:id="rId3"/>
              </a:rPr>
              <a:t>http://serverlesscalc.com/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with Lambda Request Count, Run Duration, Function Memory Size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Lambda Price Example :</a:t>
            </a:r>
          </a:p>
          <a:p>
            <a:pPr lvl="2"/>
            <a:r>
              <a:rPr lang="en-US" dirty="0"/>
              <a:t>Case: function run 5M, mem 256MB, run-time 2sec</a:t>
            </a:r>
          </a:p>
          <a:p>
            <a:pPr lvl="2"/>
            <a:r>
              <a:rPr lang="en-US" dirty="0"/>
              <a:t>Cost-1 : Request 4M * $0.2 = $0.8 </a:t>
            </a:r>
            <a:r>
              <a:rPr lang="en-US" baseline="30000" dirty="0"/>
              <a:t>(Free 1M Request/</a:t>
            </a:r>
            <a:r>
              <a:rPr lang="en-US" baseline="30000" dirty="0" err="1"/>
              <a:t>mo</a:t>
            </a:r>
            <a:r>
              <a:rPr lang="en-US" baseline="30000" dirty="0"/>
              <a:t>)</a:t>
            </a:r>
          </a:p>
          <a:p>
            <a:pPr lvl="2"/>
            <a:r>
              <a:rPr lang="en-US" dirty="0"/>
              <a:t>Cost-2 : Run-time 2.1M GB/sec * $0.00001667 = $35.007 </a:t>
            </a:r>
          </a:p>
          <a:p>
            <a:pPr lvl="3"/>
            <a:r>
              <a:rPr lang="en-US" dirty="0"/>
              <a:t>5M Request * 2sec Run = 10M Request Sec</a:t>
            </a:r>
          </a:p>
          <a:p>
            <a:pPr lvl="3"/>
            <a:r>
              <a:rPr lang="en-US" dirty="0"/>
              <a:t>Function memory size 256MB(=0.25GB)/Request = 2.5M GB/sec</a:t>
            </a:r>
          </a:p>
          <a:p>
            <a:pPr lvl="3"/>
            <a:r>
              <a:rPr lang="en-US" dirty="0"/>
              <a:t>(Free 400K GB/sec/</a:t>
            </a:r>
            <a:r>
              <a:rPr lang="en-US" dirty="0" err="1"/>
              <a:t>mo</a:t>
            </a:r>
            <a:r>
              <a:rPr lang="en-US" dirty="0"/>
              <a:t>) charge to 2.1M GB/sec</a:t>
            </a:r>
          </a:p>
          <a:p>
            <a:pPr lvl="2"/>
            <a:r>
              <a:rPr lang="en-US" dirty="0"/>
              <a:t>Total Cost : $35.807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D3F8D6-4DA9-8C48-8AD3-004A45485C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5388" y="873125"/>
            <a:ext cx="5724525" cy="2376486"/>
          </a:xfrm>
        </p:spPr>
        <p:txBody>
          <a:bodyPr/>
          <a:lstStyle/>
          <a:p>
            <a:pPr lvl="1"/>
            <a:r>
              <a:rPr lang="en-US" dirty="0"/>
              <a:t>APIGW Price Model :</a:t>
            </a:r>
          </a:p>
          <a:p>
            <a:pPr lvl="2"/>
            <a:r>
              <a:rPr lang="en-US" dirty="0"/>
              <a:t>Ref : </a:t>
            </a:r>
            <a:r>
              <a:rPr lang="en-US" dirty="0">
                <a:hlinkClick r:id="rId4"/>
              </a:rPr>
              <a:t>https://aws.amazon.com/ko/api-gateway/pricing/</a:t>
            </a:r>
            <a:endParaRPr lang="en-US" dirty="0"/>
          </a:p>
          <a:p>
            <a:pPr lvl="2"/>
            <a:r>
              <a:rPr lang="en-US" dirty="0"/>
              <a:t>Call Received Cost : $3.5/1M Call </a:t>
            </a:r>
            <a:r>
              <a:rPr lang="en-US" baseline="30000" dirty="0"/>
              <a:t>(Depend on Region)</a:t>
            </a:r>
          </a:p>
          <a:p>
            <a:pPr lvl="2"/>
            <a:r>
              <a:rPr lang="en-US" dirty="0"/>
              <a:t>Data Transfer Cost : $0.09/GB</a:t>
            </a:r>
          </a:p>
          <a:p>
            <a:pPr lvl="2"/>
            <a:r>
              <a:rPr lang="en-US" dirty="0"/>
              <a:t>HTTP API, REST API, WebSocket API (Varies by API) </a:t>
            </a:r>
          </a:p>
          <a:p>
            <a:pPr lvl="3"/>
            <a:r>
              <a:rPr lang="en-US" dirty="0"/>
              <a:t>Generally, Works with Lambda, HTTP backend, HTTP, Other AWS Services</a:t>
            </a:r>
          </a:p>
          <a:p>
            <a:pPr lvl="3"/>
            <a:r>
              <a:rPr lang="en-US" i="1" dirty="0"/>
              <a:t>{ Free(12mo 1 time) : 1M API Call Received </a:t>
            </a:r>
            <a:r>
              <a:rPr lang="en-US" i="1" baseline="30000" dirty="0"/>
              <a:t>(Rest, HTTP, </a:t>
            </a:r>
            <a:r>
              <a:rPr lang="en-US" i="1" baseline="30000" dirty="0" err="1"/>
              <a:t>Websock</a:t>
            </a:r>
            <a:r>
              <a:rPr lang="en-US" i="1" baseline="30000" dirty="0"/>
              <a:t>)</a:t>
            </a:r>
            <a:r>
              <a:rPr lang="en-US" i="1" dirty="0"/>
              <a:t>}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APIGW Price Example :</a:t>
            </a:r>
          </a:p>
          <a:p>
            <a:pPr lvl="2"/>
            <a:r>
              <a:rPr lang="en-US" dirty="0"/>
              <a:t>Case : (</a:t>
            </a:r>
            <a:r>
              <a:rPr lang="en-US" dirty="0" err="1"/>
              <a:t>tokyo</a:t>
            </a:r>
            <a:r>
              <a:rPr lang="en-US" dirty="0"/>
              <a:t>) REST API 5M call, 3KB Response</a:t>
            </a:r>
          </a:p>
          <a:p>
            <a:pPr lvl="2"/>
            <a:r>
              <a:rPr lang="en-US" dirty="0"/>
              <a:t>Cost-1 : 5M Call * $3.5/1M =$17.5</a:t>
            </a:r>
          </a:p>
          <a:p>
            <a:pPr lvl="2"/>
            <a:r>
              <a:rPr lang="en-US" dirty="0"/>
              <a:t>Cost-2 : 14.3GB Send(3KB *5M) * $0.09 = $1.29</a:t>
            </a:r>
          </a:p>
          <a:p>
            <a:pPr lvl="2"/>
            <a:r>
              <a:rPr lang="en-US" dirty="0"/>
              <a:t>Total Cost : $18.79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15F12-15E4-A44F-A906-E8DB624666AA}"/>
              </a:ext>
            </a:extLst>
          </p:cNvPr>
          <p:cNvSpPr txBox="1"/>
          <p:nvPr/>
        </p:nvSpPr>
        <p:spPr>
          <a:xfrm>
            <a:off x="550863" y="5745205"/>
            <a:ext cx="11115371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 err="1"/>
              <a:t>Re:Invent</a:t>
            </a:r>
            <a:r>
              <a:rPr lang="en-US" altLang="ko-KR" sz="1100" dirty="0"/>
              <a:t> 2018 : </a:t>
            </a:r>
            <a:r>
              <a:rPr lang="en-US" altLang="ko-KR" sz="1100" dirty="0">
                <a:hlinkClick r:id="rId5"/>
              </a:rPr>
              <a:t>https://www.slideshare.net/AmazonWebServices/optimizing-your-serverless-applications-srv401r2-aws-reinvent-2018</a:t>
            </a:r>
            <a:r>
              <a:rPr lang="en-US" altLang="ko-KR" sz="1100" dirty="0"/>
              <a:t>  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Lambda exposes only a memory control, with the % of CPU core and Network capability allocated to a function proportionally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/>
              <a:t>Scaling/Concurrency Controls is </a:t>
            </a:r>
            <a:r>
              <a:rPr lang="en-US" sz="1100" dirty="0"/>
              <a:t>differs according to service-specific features</a:t>
            </a:r>
            <a:r>
              <a:rPr lang="en-US" altLang="ko-KR" sz="1100" dirty="0"/>
              <a:t>, therefore, need careful cost model 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AF4AE-721E-1C44-9EB3-80D15F9E8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6113" y="4988861"/>
            <a:ext cx="2643800" cy="14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6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7109-9ECD-A248-B1F7-ACF9D39B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SOA vs </a:t>
            </a:r>
            <a:r>
              <a:rPr lang="en-US" dirty="0" err="1"/>
              <a:t>MicroService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BDD971-5DE6-1647-B784-600D04FA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51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3BCF7-CC60-AD48-8092-023C9A5B7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Monolithic vs SOA vs MSA </a:t>
            </a:r>
            <a:r>
              <a:rPr lang="ko-KR" altLang="en-US" dirty="0" err="1"/>
              <a:t>아키텍쳐에서</a:t>
            </a:r>
            <a:r>
              <a:rPr lang="ko-KR" altLang="en-US" dirty="0"/>
              <a:t> </a:t>
            </a:r>
            <a:r>
              <a:rPr lang="en-US" altLang="ko-KR" dirty="0"/>
              <a:t>All-mighty</a:t>
            </a:r>
            <a:r>
              <a:rPr lang="ko-KR" altLang="en-US" dirty="0"/>
              <a:t>는 없다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중요한 것은 </a:t>
            </a:r>
            <a:r>
              <a:rPr lang="ko-KR" altLang="en-US" dirty="0" err="1"/>
              <a:t>수행조직과</a:t>
            </a:r>
            <a:r>
              <a:rPr lang="ko-KR" altLang="en-US" dirty="0"/>
              <a:t> 프로젝트에서 필요한 </a:t>
            </a:r>
            <a:r>
              <a:rPr lang="ko-KR" altLang="en-US" dirty="0" err="1"/>
              <a:t>기술방식과</a:t>
            </a:r>
            <a:r>
              <a:rPr lang="ko-KR" altLang="en-US" dirty="0"/>
              <a:t> 비용이 아키텍처 결정의 중요 지표이다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5F266BF-7976-3549-BBEF-72BC02BC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148" y="2775696"/>
            <a:ext cx="3902989" cy="3672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E5DE4-AD64-3448-9B49-24C401E20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77" y="4728714"/>
            <a:ext cx="5456004" cy="1724474"/>
          </a:xfrm>
          <a:prstGeom prst="rect">
            <a:avLst/>
          </a:prstGeom>
        </p:spPr>
      </p:pic>
      <p:pic>
        <p:nvPicPr>
          <p:cNvPr id="9" name="Graphic 8" descr="Return">
            <a:hlinkClick r:id="rId4" action="ppaction://hlinksldjump"/>
            <a:extLst>
              <a:ext uri="{FF2B5EF4-FFF2-40B4-BE49-F238E27FC236}">
                <a16:creationId xmlns:a16="http://schemas.microsoft.com/office/drawing/2014/main" id="{CF015597-5FD3-1147-A8EE-3C4F30A1C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110" y="259773"/>
            <a:ext cx="431801" cy="431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C646CB-904A-7E48-ABE6-661033206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63" y="1966913"/>
            <a:ext cx="3337560" cy="21774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9EDECD-37EF-9E4F-A65E-6D67EBC20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0000" y="1966913"/>
            <a:ext cx="3366135" cy="26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2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36DD-F1B9-D94D-9D3C-C5605157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Call Lambda vs APIGW Wrapping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815AE-ED8F-EB4D-891F-614FE705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IAM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부터</a:t>
            </a:r>
            <a:r>
              <a:rPr lang="ko-KR" altLang="en-US" dirty="0"/>
              <a:t> 자격증명을 가져와서 </a:t>
            </a:r>
            <a:r>
              <a:rPr lang="ko-KR" altLang="en-US" dirty="0" err="1"/>
              <a:t>웹앱에서</a:t>
            </a:r>
            <a:r>
              <a:rPr lang="ko-KR" altLang="en-US" dirty="0"/>
              <a:t> 직접 </a:t>
            </a:r>
            <a:r>
              <a:rPr lang="en-US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호출할 수도 있지만</a:t>
            </a:r>
            <a:r>
              <a:rPr lang="en-US" altLang="ko-KR" dirty="0"/>
              <a:t>, </a:t>
            </a:r>
            <a:r>
              <a:rPr lang="ko-KR" altLang="en-US" dirty="0"/>
              <a:t>이런 구조로 구현하면 다음과 같은 문제가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</a:t>
            </a:r>
            <a:r>
              <a:rPr lang="en-US" dirty="0"/>
              <a:t>APIGW</a:t>
            </a:r>
            <a:r>
              <a:rPr lang="ko-KR" altLang="en-US" dirty="0" err="1"/>
              <a:t>를</a:t>
            </a:r>
            <a:r>
              <a:rPr lang="ko-KR" altLang="en-US" dirty="0"/>
              <a:t> 사용하여 </a:t>
            </a:r>
            <a:r>
              <a:rPr lang="en-US" dirty="0"/>
              <a:t>RESTful</a:t>
            </a:r>
            <a:r>
              <a:rPr lang="ko-KR" altLang="en-US" dirty="0"/>
              <a:t>인터페이스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HTTP API)</a:t>
            </a:r>
            <a:r>
              <a:rPr lang="ko-KR" altLang="en-US" dirty="0" err="1"/>
              <a:t>를</a:t>
            </a:r>
            <a:r>
              <a:rPr lang="ko-KR" altLang="en-US" dirty="0"/>
              <a:t> 만들고 거기에 </a:t>
            </a:r>
            <a:r>
              <a:rPr lang="en-US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연동하는 것이 좋은 방법이다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웹앱</a:t>
            </a:r>
            <a:r>
              <a:rPr lang="ko-KR" altLang="en-US" dirty="0"/>
              <a:t> </a:t>
            </a:r>
            <a:r>
              <a:rPr lang="en-US" dirty="0"/>
              <a:t>Client</a:t>
            </a:r>
            <a:r>
              <a:rPr lang="ko-KR" altLang="en-US" dirty="0"/>
              <a:t>에 </a:t>
            </a:r>
            <a:r>
              <a:rPr lang="en-US" dirty="0"/>
              <a:t>AWS SDK</a:t>
            </a:r>
            <a:r>
              <a:rPr lang="ko-KR" altLang="en-US" dirty="0"/>
              <a:t>가 </a:t>
            </a:r>
            <a:r>
              <a:rPr lang="en-US" dirty="0"/>
              <a:t>Local</a:t>
            </a:r>
            <a:r>
              <a:rPr lang="ko-KR" altLang="en-US" dirty="0"/>
              <a:t>에 사전 구성되어 있어야만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AWS </a:t>
            </a:r>
            <a:r>
              <a:rPr lang="ko-KR" altLang="en-US" dirty="0"/>
              <a:t>접근 및 </a:t>
            </a:r>
            <a:r>
              <a:rPr lang="en-US" dirty="0"/>
              <a:t>Lambda </a:t>
            </a:r>
            <a:r>
              <a:rPr lang="ko-KR" altLang="en-US" dirty="0"/>
              <a:t>호출이 가능하다</a:t>
            </a:r>
          </a:p>
          <a:p>
            <a:pPr lvl="1"/>
            <a:r>
              <a:rPr lang="ko-KR" altLang="en-US" dirty="0" err="1"/>
              <a:t>웹앱에</a:t>
            </a:r>
            <a:r>
              <a:rPr lang="ko-KR" altLang="en-US" dirty="0"/>
              <a:t> 연결된 특정 </a:t>
            </a:r>
            <a:r>
              <a:rPr lang="en-US" dirty="0"/>
              <a:t>Lambda</a:t>
            </a:r>
            <a:r>
              <a:rPr lang="ko-KR" altLang="en-US" dirty="0"/>
              <a:t>가 바뀌는 경우</a:t>
            </a:r>
            <a:r>
              <a:rPr lang="en-US" altLang="ko-KR" dirty="0"/>
              <a:t>, </a:t>
            </a:r>
            <a:r>
              <a:rPr lang="ko-KR" altLang="en-US" dirty="0" err="1"/>
              <a:t>웹앱을</a:t>
            </a:r>
            <a:r>
              <a:rPr lang="ko-KR" altLang="en-US" dirty="0"/>
              <a:t> 수정하고 </a:t>
            </a:r>
            <a:r>
              <a:rPr lang="ko-KR" altLang="en-US" dirty="0" err="1"/>
              <a:t>재배포</a:t>
            </a:r>
            <a:r>
              <a:rPr lang="ko-KR" altLang="en-US" dirty="0"/>
              <a:t> 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악의적이던</a:t>
            </a:r>
            <a:r>
              <a:rPr lang="en-US" altLang="ko-KR" dirty="0"/>
              <a:t>, </a:t>
            </a:r>
            <a:r>
              <a:rPr lang="ko-KR" altLang="en-US" dirty="0"/>
              <a:t>오류이던</a:t>
            </a:r>
            <a:r>
              <a:rPr lang="en-US" altLang="ko-KR" dirty="0"/>
              <a:t>, </a:t>
            </a:r>
            <a:r>
              <a:rPr lang="ko-KR" altLang="en-US" dirty="0"/>
              <a:t>실수이던 </a:t>
            </a:r>
            <a:r>
              <a:rPr lang="en-US" dirty="0"/>
              <a:t>Lambda </a:t>
            </a:r>
            <a:r>
              <a:rPr lang="ko-KR" altLang="en-US" dirty="0"/>
              <a:t>호출이 </a:t>
            </a:r>
            <a:r>
              <a:rPr lang="en-US" dirty="0"/>
              <a:t>Burst</a:t>
            </a:r>
            <a:r>
              <a:rPr lang="ko-KR" altLang="en-US" dirty="0"/>
              <a:t>되는 것을 통제할 수 없다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dirty="0"/>
              <a:t>APIGW</a:t>
            </a:r>
            <a:r>
              <a:rPr lang="ko-KR" altLang="en-US" dirty="0"/>
              <a:t>에 의해 </a:t>
            </a:r>
            <a:r>
              <a:rPr lang="en-US" dirty="0"/>
              <a:t>Request</a:t>
            </a:r>
            <a:r>
              <a:rPr lang="ko-KR" altLang="en-US" dirty="0" err="1"/>
              <a:t>를</a:t>
            </a:r>
            <a:r>
              <a:rPr lang="ko-KR" altLang="en-US" dirty="0"/>
              <a:t> 통제하고</a:t>
            </a:r>
            <a:r>
              <a:rPr lang="en-US" altLang="ko-KR" dirty="0"/>
              <a:t>, </a:t>
            </a:r>
            <a:r>
              <a:rPr lang="en-US" dirty="0"/>
              <a:t>Response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캐쉬하는</a:t>
            </a:r>
            <a:r>
              <a:rPr lang="ko-KR" altLang="en-US" dirty="0"/>
              <a:t> 장점은 얻을 수 없다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APIGW</a:t>
            </a:r>
            <a:r>
              <a:rPr lang="ko-KR" altLang="en-US" dirty="0" err="1"/>
              <a:t>를</a:t>
            </a:r>
            <a:r>
              <a:rPr lang="ko-KR" altLang="en-US" dirty="0"/>
              <a:t> 사용하면 </a:t>
            </a:r>
            <a:r>
              <a:rPr lang="en-US" dirty="0"/>
              <a:t>APIGW</a:t>
            </a:r>
            <a:r>
              <a:rPr lang="ko-KR" altLang="en-US" dirty="0"/>
              <a:t>가 제공하는 관리되는 서비스 환경에서 </a:t>
            </a:r>
            <a:br>
              <a:rPr lang="en-US" altLang="ko-KR" dirty="0"/>
            </a:br>
            <a:r>
              <a:rPr lang="en-US" dirty="0"/>
              <a:t>HTTP</a:t>
            </a:r>
            <a:r>
              <a:rPr lang="ko-KR" altLang="en-US" dirty="0"/>
              <a:t>기반 </a:t>
            </a:r>
            <a:r>
              <a:rPr lang="en-US" dirty="0"/>
              <a:t>RESTful Interface</a:t>
            </a:r>
            <a:r>
              <a:rPr lang="ko-KR" altLang="en-US" dirty="0" err="1"/>
              <a:t>를</a:t>
            </a:r>
            <a:r>
              <a:rPr lang="ko-KR" altLang="en-US" dirty="0"/>
              <a:t> 설계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관리할 수 있다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D8DF4-6130-884D-8483-38774B75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52</a:t>
            </a:fld>
            <a:endParaRPr kumimoji="1" lang="ko-KR" altLang="en-US"/>
          </a:p>
        </p:txBody>
      </p:sp>
      <p:pic>
        <p:nvPicPr>
          <p:cNvPr id="6" name="Graphic 5" descr="Return">
            <a:hlinkClick r:id="rId2" action="ppaction://hlinksldjump"/>
            <a:extLst>
              <a:ext uri="{FF2B5EF4-FFF2-40B4-BE49-F238E27FC236}">
                <a16:creationId xmlns:a16="http://schemas.microsoft.com/office/drawing/2014/main" id="{4DDCBF72-65FC-6944-A2F6-30C10A6BF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68110" y="259773"/>
            <a:ext cx="431801" cy="4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77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36DD-F1B9-D94D-9D3C-C5605157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APIGW on </a:t>
            </a:r>
            <a:r>
              <a:rPr lang="en-US" dirty="0" err="1"/>
              <a:t>Btv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815AE-ED8F-EB4D-891F-614FE705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Btv</a:t>
            </a:r>
            <a:r>
              <a:rPr lang="ko-KR" altLang="en-US" dirty="0"/>
              <a:t>에서 볼 수 있는 </a:t>
            </a:r>
            <a:r>
              <a:rPr lang="en-US" altLang="ko-KR" dirty="0"/>
              <a:t>APIGW Concept </a:t>
            </a:r>
          </a:p>
          <a:p>
            <a:pPr lvl="1"/>
            <a:r>
              <a:rPr lang="en-US" dirty="0"/>
              <a:t>Legacy </a:t>
            </a:r>
            <a:r>
              <a:rPr lang="en-US" dirty="0" err="1"/>
              <a:t>Btv</a:t>
            </a:r>
            <a:r>
              <a:rPr lang="en-US" dirty="0"/>
              <a:t> (</a:t>
            </a:r>
            <a:r>
              <a:rPr lang="en-US" altLang="ko-KR" dirty="0"/>
              <a:t>2008)</a:t>
            </a:r>
            <a:r>
              <a:rPr lang="ko-KR" altLang="en-US" dirty="0"/>
              <a:t> </a:t>
            </a:r>
            <a:r>
              <a:rPr lang="en-US" dirty="0"/>
              <a:t>: L4 Domain Redirect</a:t>
            </a:r>
          </a:p>
          <a:p>
            <a:pPr lvl="1"/>
            <a:r>
              <a:rPr lang="en-US" dirty="0"/>
              <a:t>Mobile </a:t>
            </a:r>
            <a:r>
              <a:rPr lang="en-US" dirty="0" err="1"/>
              <a:t>Btv</a:t>
            </a:r>
            <a:r>
              <a:rPr lang="en-US" dirty="0"/>
              <a:t> (2012)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 URI Redirection with Service,</a:t>
            </a:r>
            <a:r>
              <a:rPr lang="ko-KR" altLang="en-US" dirty="0"/>
              <a:t> </a:t>
            </a:r>
            <a:r>
              <a:rPr lang="en-US" altLang="ko-KR" dirty="0"/>
              <a:t>Version (Custom)</a:t>
            </a:r>
          </a:p>
          <a:p>
            <a:pPr lvl="1"/>
            <a:r>
              <a:rPr lang="en-US" dirty="0" err="1"/>
              <a:t>Btv</a:t>
            </a:r>
            <a:r>
              <a:rPr lang="en-US" dirty="0"/>
              <a:t> CDN v2 (2017) :  HTTP URI Reference with GLB, Service, Version (Custom)</a:t>
            </a:r>
          </a:p>
          <a:p>
            <a:pPr lvl="1"/>
            <a:r>
              <a:rPr lang="en-US" dirty="0" err="1"/>
              <a:t>Btv</a:t>
            </a:r>
            <a:r>
              <a:rPr lang="en-US" dirty="0"/>
              <a:t> G2 (2017) : HTTP URI Proxy &amp; G1 Wrapping (L4, APIGW Solution) + Each Service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D8DF4-6130-884D-8483-38774B75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53</a:t>
            </a:fld>
            <a:endParaRPr kumimoji="1" lang="ko-KR" altLang="en-US"/>
          </a:p>
        </p:txBody>
      </p:sp>
      <p:pic>
        <p:nvPicPr>
          <p:cNvPr id="6" name="Graphic 5" descr="Return">
            <a:hlinkClick r:id="rId2" action="ppaction://hlinksldjump"/>
            <a:extLst>
              <a:ext uri="{FF2B5EF4-FFF2-40B4-BE49-F238E27FC236}">
                <a16:creationId xmlns:a16="http://schemas.microsoft.com/office/drawing/2014/main" id="{4DDCBF72-65FC-6944-A2F6-30C10A6BF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68110" y="259773"/>
            <a:ext cx="431801" cy="4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77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9F6A-BE63-D64E-8DC9-16494AC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APIGW types : REST API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896A5-BC62-AF46-AD93-EF96EE3D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54</a:t>
            </a:fld>
            <a:endParaRPr kumimoji="1"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E4D24-293A-A64C-BACF-ABA9939AC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873130"/>
            <a:ext cx="11074400" cy="2555870"/>
          </a:xfrm>
        </p:spPr>
        <p:txBody>
          <a:bodyPr/>
          <a:lstStyle/>
          <a:p>
            <a:r>
              <a:rPr lang="en-US" dirty="0"/>
              <a:t>APIGW</a:t>
            </a:r>
            <a:r>
              <a:rPr lang="ko-KR" altLang="en-US" dirty="0"/>
              <a:t>의 </a:t>
            </a:r>
            <a:r>
              <a:rPr lang="en-US" altLang="ko-KR" dirty="0"/>
              <a:t>API Types</a:t>
            </a:r>
          </a:p>
          <a:p>
            <a:pPr lvl="1"/>
            <a:r>
              <a:rPr lang="en-US" b="1" dirty="0"/>
              <a:t>REST API </a:t>
            </a:r>
            <a:r>
              <a:rPr lang="en-US" dirty="0"/>
              <a:t>: API </a:t>
            </a:r>
            <a:r>
              <a:rPr lang="ko-KR" altLang="en-US" dirty="0"/>
              <a:t>관리 기능과 함께 </a:t>
            </a:r>
            <a:r>
              <a:rPr lang="en-US" dirty="0"/>
              <a:t>Request, Response</a:t>
            </a:r>
            <a:r>
              <a:rPr lang="ko-KR" altLang="en-US" dirty="0" err="1"/>
              <a:t>를</a:t>
            </a:r>
            <a:r>
              <a:rPr lang="ko-KR" altLang="en-US" dirty="0"/>
              <a:t> 완벽하게 제어 할 </a:t>
            </a:r>
            <a:r>
              <a:rPr lang="ko-KR" altLang="en-US" dirty="0" err="1"/>
              <a:t>수있는</a:t>
            </a:r>
            <a:r>
              <a:rPr lang="ko-KR" altLang="en-US" dirty="0"/>
              <a:t> </a:t>
            </a:r>
            <a:r>
              <a:rPr lang="en-US" dirty="0"/>
              <a:t>REST API</a:t>
            </a:r>
            <a:r>
              <a:rPr lang="ko-KR" altLang="en-US" dirty="0" err="1"/>
              <a:t>를</a:t>
            </a:r>
            <a:r>
              <a:rPr lang="en-US" dirty="0"/>
              <a:t> </a:t>
            </a:r>
            <a:r>
              <a:rPr lang="ko-KR" altLang="en-US" dirty="0"/>
              <a:t>제공할 수 있는 </a:t>
            </a:r>
            <a:r>
              <a:rPr lang="en-US" altLang="ko-KR" dirty="0"/>
              <a:t>Type</a:t>
            </a:r>
            <a:br>
              <a:rPr lang="en-US" altLang="ko-KR" dirty="0"/>
            </a:br>
            <a:r>
              <a:rPr lang="ko-KR" altLang="en-US" dirty="0"/>
              <a:t>유사한 유형으로 </a:t>
            </a:r>
            <a:r>
              <a:rPr lang="en-US" dirty="0"/>
              <a:t>Private REST API</a:t>
            </a:r>
            <a:r>
              <a:rPr lang="ko-KR" altLang="en-US" dirty="0"/>
              <a:t>는 하나의 </a:t>
            </a:r>
            <a:r>
              <a:rPr lang="en-US" dirty="0"/>
              <a:t>VPC</a:t>
            </a:r>
            <a:r>
              <a:rPr lang="ko-KR" altLang="en-US" dirty="0"/>
              <a:t>내에서만 </a:t>
            </a:r>
            <a:r>
              <a:rPr lang="en-US" dirty="0"/>
              <a:t>Access</a:t>
            </a:r>
            <a:r>
              <a:rPr lang="ko-KR" altLang="en-US" dirty="0"/>
              <a:t>가 제공되는 방식이다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dirty="0"/>
              <a:t>works with Lambda, HTTP, AWS Services)</a:t>
            </a:r>
          </a:p>
          <a:p>
            <a:pPr lvl="1"/>
            <a:r>
              <a:rPr lang="en-US" b="1" dirty="0"/>
              <a:t>WebSocket API </a:t>
            </a:r>
            <a:r>
              <a:rPr lang="en-US" dirty="0"/>
              <a:t>: </a:t>
            </a:r>
            <a:r>
              <a:rPr lang="ko-KR" altLang="en-US" dirty="0"/>
              <a:t>채팅 애플리케이션 또는 대시 보드와 같은 실시간성격에 사용되며</a:t>
            </a:r>
            <a:r>
              <a:rPr lang="en-US" altLang="ko-KR" dirty="0"/>
              <a:t>, Persistent-Connection </a:t>
            </a:r>
            <a:r>
              <a:rPr lang="ko-KR" altLang="en-US" dirty="0"/>
              <a:t>방식을 사용하며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WebSocket API</a:t>
            </a:r>
            <a:r>
              <a:rPr lang="ko-KR" altLang="en-US" dirty="0"/>
              <a:t>로 제공된다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dirty="0"/>
              <a:t>works with Lambda, HTTP, AWS Services)</a:t>
            </a:r>
          </a:p>
          <a:p>
            <a:pPr lvl="1"/>
            <a:r>
              <a:rPr lang="en-US" b="1" dirty="0"/>
              <a:t>HTTP API </a:t>
            </a:r>
            <a:r>
              <a:rPr lang="en-US" dirty="0"/>
              <a:t>: OIDC </a:t>
            </a:r>
            <a:r>
              <a:rPr lang="ko-KR" altLang="en-US" dirty="0"/>
              <a:t>및 </a:t>
            </a:r>
            <a:r>
              <a:rPr lang="en-US" dirty="0"/>
              <a:t>OAuth2</a:t>
            </a:r>
            <a:r>
              <a:rPr lang="ko-KR" altLang="en-US" dirty="0"/>
              <a:t>와 같은 기본 제공 기능과 기본 </a:t>
            </a:r>
            <a:r>
              <a:rPr lang="en-US" dirty="0"/>
              <a:t>CORS </a:t>
            </a:r>
            <a:r>
              <a:rPr lang="ko-KR" altLang="en-US" dirty="0"/>
              <a:t>지원을 사용하여 지연 시간이 짧고 비용 효율적인 </a:t>
            </a:r>
            <a:r>
              <a:rPr lang="en-US" dirty="0"/>
              <a:t>REST API </a:t>
            </a:r>
            <a:r>
              <a:rPr lang="ko-KR" altLang="en-US" dirty="0"/>
              <a:t>제공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dirty="0"/>
              <a:t>works with Lambda, HTTP Backend)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HTTP API vs REST API</a:t>
            </a:r>
          </a:p>
          <a:p>
            <a:pPr lvl="2"/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https://docs.aws.amazon.com/ko_kr/apigateway/latest/developerguide/http-api-vs-rest.html</a:t>
            </a:r>
            <a:r>
              <a:rPr lang="en-US" altLang="ko-KR" dirty="0"/>
              <a:t> </a:t>
            </a:r>
          </a:p>
          <a:p>
            <a:pPr lvl="2"/>
            <a:r>
              <a:rPr lang="en-US" dirty="0"/>
              <a:t>HTTP API</a:t>
            </a:r>
            <a:r>
              <a:rPr lang="ko-KR" altLang="en-US" dirty="0"/>
              <a:t>는 </a:t>
            </a:r>
            <a:r>
              <a:rPr lang="en-US" altLang="ko-KR" dirty="0"/>
              <a:t>Lambda </a:t>
            </a:r>
            <a:r>
              <a:rPr lang="ko-KR" altLang="en-US" dirty="0"/>
              <a:t>및 </a:t>
            </a:r>
            <a:r>
              <a:rPr lang="en-US" altLang="ko-KR" dirty="0"/>
              <a:t>HTTP endpoint</a:t>
            </a:r>
            <a:r>
              <a:rPr lang="ko-KR" altLang="en-US" dirty="0"/>
              <a:t>들과 통합되는데 있어</a:t>
            </a:r>
            <a:r>
              <a:rPr lang="en-US" altLang="ko-KR" dirty="0"/>
              <a:t>, </a:t>
            </a:r>
            <a:r>
              <a:rPr lang="ko-KR" altLang="en-US" dirty="0"/>
              <a:t>좀더 지연시간이 짧고</a:t>
            </a:r>
            <a:r>
              <a:rPr lang="en-US" altLang="ko-KR" dirty="0"/>
              <a:t>, </a:t>
            </a:r>
            <a:r>
              <a:rPr lang="ko-KR" altLang="en-US" dirty="0" err="1"/>
              <a:t>비용경제적</a:t>
            </a:r>
            <a:r>
              <a:rPr lang="ko-KR" altLang="en-US" dirty="0"/>
              <a:t> 이점이 있으며</a:t>
            </a:r>
            <a:r>
              <a:rPr lang="en-US" altLang="ko-KR" dirty="0"/>
              <a:t>, OIDC, </a:t>
            </a:r>
            <a:r>
              <a:rPr lang="en-US" altLang="ko-KR" dirty="0" err="1"/>
              <a:t>Oauth</a:t>
            </a:r>
            <a:r>
              <a:rPr lang="en-US" altLang="ko-KR" dirty="0"/>
              <a:t> 2.0, CORS, </a:t>
            </a:r>
            <a:r>
              <a:rPr lang="ko-KR" altLang="en-US" dirty="0" err="1"/>
              <a:t>자동배포가</a:t>
            </a:r>
            <a:r>
              <a:rPr lang="ko-KR" altLang="en-US" dirty="0"/>
              <a:t> 지원된다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REST API</a:t>
            </a:r>
            <a:r>
              <a:rPr lang="ko-KR" altLang="en-US" dirty="0"/>
              <a:t>는 좀 더 많은 기능을 제공하는데</a:t>
            </a:r>
            <a:r>
              <a:rPr lang="en-US" altLang="ko-KR" dirty="0"/>
              <a:t>, HTTP API</a:t>
            </a:r>
            <a:r>
              <a:rPr lang="ko-KR" altLang="en-US" dirty="0"/>
              <a:t>에 없는 주목할 만한 부분은 다음과 같다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API</a:t>
            </a:r>
            <a:r>
              <a:rPr lang="ko-KR" altLang="en-US" dirty="0"/>
              <a:t> </a:t>
            </a:r>
            <a:r>
              <a:rPr lang="ko-KR" altLang="en-US" dirty="0" err="1"/>
              <a:t>캐싱</a:t>
            </a:r>
            <a:r>
              <a:rPr lang="ko-KR" altLang="en-US" dirty="0"/>
              <a:t> 기능</a:t>
            </a:r>
            <a:r>
              <a:rPr lang="en-US" altLang="ko-KR" dirty="0"/>
              <a:t>, Request</a:t>
            </a:r>
            <a:r>
              <a:rPr lang="ko-KR" altLang="en-US" dirty="0"/>
              <a:t>내용물의 변환</a:t>
            </a:r>
            <a:r>
              <a:rPr lang="en-US" altLang="ko-KR" dirty="0"/>
              <a:t>/</a:t>
            </a:r>
            <a:r>
              <a:rPr lang="ko-KR" altLang="en-US" dirty="0"/>
              <a:t>조정</a:t>
            </a:r>
            <a:r>
              <a:rPr lang="en-US" altLang="ko-KR" dirty="0"/>
              <a:t>, </a:t>
            </a:r>
            <a:r>
              <a:rPr lang="en-US" altLang="ko-KR" b="1" u="sng" dirty="0"/>
              <a:t>Request/</a:t>
            </a:r>
            <a:r>
              <a:rPr lang="en-US" altLang="ko-KR" b="1" u="sng" dirty="0" err="1"/>
              <a:t>Reponse</a:t>
            </a:r>
            <a:r>
              <a:rPr lang="ko-KR" altLang="en-US" b="1" u="sng" dirty="0"/>
              <a:t>의 검증</a:t>
            </a:r>
            <a:r>
              <a:rPr lang="en-US" altLang="ko-KR" b="1" u="sng" dirty="0"/>
              <a:t>, Backend</a:t>
            </a:r>
            <a:r>
              <a:rPr lang="ko-KR" altLang="en-US" b="1" u="sng" dirty="0"/>
              <a:t>향 인증서 및 인증 처리</a:t>
            </a:r>
            <a:endParaRPr lang="en-US" altLang="ko-KR" b="1" u="sng" dirty="0"/>
          </a:p>
          <a:p>
            <a:pPr lvl="3"/>
            <a:r>
              <a:rPr lang="en-US" altLang="ko-KR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Key</a:t>
            </a:r>
            <a:r>
              <a:rPr lang="ko-KR" altLang="en-US" dirty="0"/>
              <a:t>에 대한 직접적인 관리</a:t>
            </a:r>
            <a:r>
              <a:rPr lang="en-US" altLang="ko-KR" dirty="0"/>
              <a:t>, </a:t>
            </a:r>
            <a:r>
              <a:rPr lang="en-US" altLang="ko-KR" b="1" u="sng" dirty="0"/>
              <a:t>AWS Edge</a:t>
            </a:r>
            <a:r>
              <a:rPr lang="ko-KR" altLang="en-US" b="1" u="sng" dirty="0"/>
              <a:t>에 사용가능</a:t>
            </a:r>
            <a:r>
              <a:rPr lang="en-US" altLang="ko-KR" b="1" u="sng" dirty="0"/>
              <a:t>, AWS Firehose </a:t>
            </a:r>
            <a:r>
              <a:rPr lang="ko-KR" altLang="en-US" b="1" u="sng" dirty="0"/>
              <a:t>및 </a:t>
            </a:r>
            <a:r>
              <a:rPr lang="en-US" altLang="ko-KR" b="1" u="sng" dirty="0"/>
              <a:t>AWS X-Ray</a:t>
            </a:r>
            <a:r>
              <a:rPr lang="ko-KR" altLang="en-US" b="1" u="sng" dirty="0"/>
              <a:t>연동 가능</a:t>
            </a:r>
            <a:endParaRPr lang="en-US" altLang="ko-KR" b="1" u="sng" dirty="0"/>
          </a:p>
        </p:txBody>
      </p:sp>
      <p:pic>
        <p:nvPicPr>
          <p:cNvPr id="6" name="Graphic 5" descr="Return">
            <a:hlinkClick r:id="rId3" action="ppaction://hlinksldjump"/>
            <a:extLst>
              <a:ext uri="{FF2B5EF4-FFF2-40B4-BE49-F238E27FC236}">
                <a16:creationId xmlns:a16="http://schemas.microsoft.com/office/drawing/2014/main" id="{88913481-81E4-2446-AED6-5A331233A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8110" y="259773"/>
            <a:ext cx="431801" cy="4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67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DEB1-E974-AA4B-9222-4346C440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6BC53-2B0D-FA44-90AF-E751B5BF414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8BB99-6BD9-EA43-BAE2-697BC2EC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Ice Breaking - Serverless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49113-2F42-2B40-B537-1BF86E3F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kumimoji="1" lang="en-US" altLang="ko-Kore-KR" b="1" dirty="0"/>
              <a:t>Serverless</a:t>
            </a:r>
          </a:p>
          <a:p>
            <a:pPr>
              <a:spcBef>
                <a:spcPts val="600"/>
              </a:spcBef>
            </a:pPr>
            <a:r>
              <a:rPr kumimoji="1" lang="en-US" altLang="ko-Kore-KR" dirty="0"/>
              <a:t>Serverless</a:t>
            </a:r>
            <a:r>
              <a:rPr kumimoji="1" lang="ko-KR" altLang="en-US" dirty="0"/>
              <a:t>는 단순히 </a:t>
            </a:r>
            <a:r>
              <a:rPr kumimoji="1" lang="en-US" altLang="ko-Kore-KR" dirty="0"/>
              <a:t>Lambda</a:t>
            </a:r>
            <a:r>
              <a:rPr kumimoji="1" lang="ko-KR" altLang="en-US" dirty="0"/>
              <a:t>와 같이 </a:t>
            </a:r>
            <a:r>
              <a:rPr kumimoji="1" lang="en-US" altLang="ko-Kore-KR" dirty="0"/>
              <a:t>Computing Code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서비스로 실행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FaaS</a:t>
            </a:r>
            <a:r>
              <a:rPr kumimoji="1" lang="en-US" altLang="ko-KR" dirty="0"/>
              <a:t>)</a:t>
            </a:r>
            <a:r>
              <a:rPr kumimoji="1" lang="ko-KR" altLang="en-US" dirty="0"/>
              <a:t>하는 것을 의미하지 않는다</a:t>
            </a:r>
            <a:r>
              <a:rPr kumimoji="1" lang="en-US" altLang="ko-KR" dirty="0"/>
              <a:t>. </a:t>
            </a:r>
            <a:br>
              <a:rPr kumimoji="1" lang="en-US" altLang="ko-KR" dirty="0"/>
            </a:br>
            <a:r>
              <a:rPr kumimoji="1" lang="en-US" altLang="ko-Kore-KR" dirty="0"/>
              <a:t>Serverless</a:t>
            </a:r>
            <a:r>
              <a:rPr kumimoji="1" lang="ko-KR" altLang="en-US" dirty="0"/>
              <a:t>는 전체 시스템의 설계와 구축에서 그 기술을 </a:t>
            </a:r>
            <a:r>
              <a:rPr kumimoji="1" lang="ko-KR" altLang="en-US" dirty="0" err="1"/>
              <a:t>적정히</a:t>
            </a:r>
            <a:r>
              <a:rPr kumimoji="1" lang="ko-KR" altLang="en-US" dirty="0"/>
              <a:t> 사용할 수 있어야 한다</a:t>
            </a:r>
            <a:r>
              <a:rPr kumimoji="1" lang="en-US" altLang="ko-KR" dirty="0"/>
              <a:t>.</a:t>
            </a:r>
          </a:p>
          <a:p>
            <a:pPr>
              <a:spcBef>
                <a:spcPts val="600"/>
              </a:spcBef>
            </a:pPr>
            <a:endParaRPr kumimoji="1" lang="en-US" altLang="ko-KR" dirty="0"/>
          </a:p>
          <a:p>
            <a:pPr>
              <a:spcBef>
                <a:spcPts val="600"/>
              </a:spcBef>
            </a:pPr>
            <a:r>
              <a:rPr kumimoji="1" lang="en-US" altLang="ko-KR" b="1" dirty="0"/>
              <a:t>Serverless use case</a:t>
            </a:r>
          </a:p>
          <a:p>
            <a:pPr lvl="1"/>
            <a:r>
              <a:rPr kumimoji="1" lang="en-US" altLang="ko-Kore-KR" dirty="0"/>
              <a:t>Application Backend :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일반적인 </a:t>
            </a:r>
            <a:r>
              <a:rPr kumimoji="1" lang="en-US" altLang="ko-KR" dirty="0"/>
              <a:t>WebApp</a:t>
            </a:r>
            <a:r>
              <a:rPr kumimoji="1" lang="ko-KR" altLang="en-US" dirty="0"/>
              <a:t> 및 모바일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</a:t>
            </a:r>
            <a:r>
              <a:rPr kumimoji="1" lang="en-US" altLang="ko-KR" dirty="0"/>
              <a:t>,)</a:t>
            </a:r>
            <a:endParaRPr kumimoji="1" lang="en-US" altLang="ko-Kore-KR" dirty="0"/>
          </a:p>
          <a:p>
            <a:pPr lvl="2"/>
            <a:r>
              <a:rPr kumimoji="1" lang="ko-KR" altLang="en-US" dirty="0"/>
              <a:t>인증과 </a:t>
            </a:r>
            <a:r>
              <a:rPr kumimoji="1" lang="ko-KR" altLang="en-US" dirty="0" err="1"/>
              <a:t>권한관리</a:t>
            </a:r>
            <a:endParaRPr kumimoji="1" lang="ko-KR" altLang="en-US" dirty="0"/>
          </a:p>
          <a:p>
            <a:pPr lvl="2"/>
            <a:r>
              <a:rPr kumimoji="1" lang="ko-KR" altLang="en-US" dirty="0"/>
              <a:t>내</a:t>
            </a:r>
            <a:r>
              <a:rPr kumimoji="1" lang="en-US" altLang="ko-KR" dirty="0"/>
              <a:t>,</a:t>
            </a:r>
            <a:r>
              <a:rPr kumimoji="1" lang="ko-KR" altLang="en-US" dirty="0"/>
              <a:t>외부서비스연계를 위한 서비스 게이트웨이</a:t>
            </a:r>
          </a:p>
          <a:p>
            <a:pPr lvl="2"/>
            <a:r>
              <a:rPr kumimoji="1" lang="ko-KR" altLang="en-US" dirty="0"/>
              <a:t>개별적인 </a:t>
            </a:r>
            <a:r>
              <a:rPr kumimoji="1" lang="en-US" altLang="ko-Kore-KR" dirty="0"/>
              <a:t>Registering </a:t>
            </a:r>
            <a:r>
              <a:rPr kumimoji="1" lang="ko-KR" altLang="en-US" dirty="0"/>
              <a:t>서비스</a:t>
            </a:r>
          </a:p>
          <a:p>
            <a:pPr lvl="2"/>
            <a:r>
              <a:rPr kumimoji="1" lang="ko-KR" altLang="en-US" dirty="0"/>
              <a:t>메시지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 변환 및 처리</a:t>
            </a:r>
          </a:p>
          <a:p>
            <a:pPr lvl="1"/>
            <a:r>
              <a:rPr kumimoji="1" lang="en-US" altLang="ko-Kore-KR" dirty="0"/>
              <a:t>Data Handling : Data</a:t>
            </a:r>
            <a:r>
              <a:rPr kumimoji="1" lang="ko-KR" altLang="en-US" dirty="0"/>
              <a:t>의 처리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조작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필터 및 </a:t>
            </a:r>
            <a:r>
              <a:rPr kumimoji="1" lang="en-US" altLang="ko-KR" dirty="0"/>
              <a:t>Transcoding</a:t>
            </a:r>
            <a:r>
              <a:rPr kumimoji="1" lang="ko-KR" altLang="en-US" dirty="0"/>
              <a:t> 등에 집중하는 </a:t>
            </a:r>
            <a:r>
              <a:rPr kumimoji="1" lang="en-US" altLang="ko-Kore-KR" dirty="0"/>
              <a:t>Application </a:t>
            </a:r>
            <a:r>
              <a:rPr kumimoji="1" lang="en-US" altLang="ko-Kore-KR" u="sng" dirty="0"/>
              <a:t>(e.g. </a:t>
            </a:r>
            <a:r>
              <a:rPr kumimoji="1" lang="en-US" altLang="ko-Kore-KR" u="sng" dirty="0" err="1"/>
              <a:t>Btv</a:t>
            </a:r>
            <a:r>
              <a:rPr kumimoji="1" lang="en-US" altLang="ko-Kore-KR" u="sng" dirty="0"/>
              <a:t> Ingest)</a:t>
            </a:r>
          </a:p>
          <a:p>
            <a:pPr lvl="1"/>
            <a:r>
              <a:rPr kumimoji="1" lang="en-US" altLang="ko-Kore-KR" dirty="0"/>
              <a:t>Realtime Analysis : </a:t>
            </a:r>
            <a:r>
              <a:rPr kumimoji="1" lang="ko-KR" altLang="en-US" dirty="0"/>
              <a:t>로그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이벤트</a:t>
            </a:r>
            <a:r>
              <a:rPr kumimoji="1" lang="en-US" altLang="ko-KR" dirty="0"/>
              <a:t>, </a:t>
            </a:r>
            <a:r>
              <a:rPr kumimoji="1" lang="en-US" altLang="ko-Kore-KR" dirty="0"/>
              <a:t>TX, Tracking </a:t>
            </a:r>
            <a:r>
              <a:rPr kumimoji="1" lang="ko-KR" altLang="en-US" dirty="0"/>
              <a:t>같은 데이터의 </a:t>
            </a:r>
            <a:r>
              <a:rPr kumimoji="1" lang="en-US" altLang="ko-Kore-KR" dirty="0"/>
              <a:t>Near-Realtime</a:t>
            </a:r>
            <a:r>
              <a:rPr kumimoji="1" lang="ko-KR" altLang="en-US" dirty="0"/>
              <a:t>처리 및 분석</a:t>
            </a:r>
            <a:r>
              <a:rPr kumimoji="1" lang="en-US" altLang="ko-KR" dirty="0"/>
              <a:t> (e.g. AWS</a:t>
            </a:r>
            <a:r>
              <a:rPr kumimoji="1" lang="ko-KR" altLang="en-US" dirty="0"/>
              <a:t> </a:t>
            </a:r>
            <a:r>
              <a:rPr kumimoji="1" lang="en-US" altLang="ko-KR" dirty="0"/>
              <a:t>Kinesis)</a:t>
            </a:r>
            <a:endParaRPr kumimoji="1" lang="ko-KR" altLang="en-US" dirty="0"/>
          </a:p>
          <a:p>
            <a:pPr lvl="1"/>
            <a:r>
              <a:rPr kumimoji="1" lang="en-US" altLang="ko-Kore-KR" dirty="0"/>
              <a:t>Legacy API Proxy : API GW + Lambda</a:t>
            </a:r>
            <a:r>
              <a:rPr kumimoji="1" lang="ko-KR" altLang="en-US" dirty="0"/>
              <a:t>에 의한 </a:t>
            </a:r>
            <a:r>
              <a:rPr kumimoji="1" lang="en-US" altLang="ko-Kore-KR" dirty="0"/>
              <a:t>Wrapping Proxy</a:t>
            </a:r>
            <a:r>
              <a:rPr kumimoji="1" lang="ko-KR" altLang="en-US" dirty="0"/>
              <a:t>처리 </a:t>
            </a:r>
            <a:r>
              <a:rPr kumimoji="1" lang="en-US" altLang="ko-KR" u="sng" dirty="0"/>
              <a:t>(e.g. </a:t>
            </a:r>
            <a:r>
              <a:rPr kumimoji="1" lang="en-US" altLang="ko-KR" u="sng" dirty="0" err="1"/>
              <a:t>Btv</a:t>
            </a:r>
            <a:r>
              <a:rPr kumimoji="1" lang="en-US" altLang="ko-KR" u="sng" dirty="0"/>
              <a:t> G1+G2)</a:t>
            </a:r>
            <a:endParaRPr kumimoji="1" lang="ko-KR" altLang="en-US" u="sng" dirty="0"/>
          </a:p>
          <a:p>
            <a:pPr lvl="1"/>
            <a:r>
              <a:rPr kumimoji="1" lang="en-US" altLang="ko-Kore-KR" dirty="0"/>
              <a:t>Scheduling Service : </a:t>
            </a:r>
            <a:r>
              <a:rPr kumimoji="1" lang="ko-KR" altLang="en-US" dirty="0"/>
              <a:t>백업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정기작업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알림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경고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전달 등 시간 및 이벤트 기반 작업</a:t>
            </a:r>
          </a:p>
          <a:p>
            <a:pPr lvl="1"/>
            <a:r>
              <a:rPr kumimoji="1" lang="en-US" altLang="ko-Kore-KR" dirty="0"/>
              <a:t>Bot : </a:t>
            </a:r>
            <a:r>
              <a:rPr kumimoji="1" lang="ko-KR" altLang="en-US" dirty="0"/>
              <a:t>특정 케이스로 정의될 수 있는 서비스</a:t>
            </a:r>
          </a:p>
          <a:p>
            <a:endParaRPr kumimoji="1" lang="ko-Kore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BAC36-207A-6242-BC2C-87C581BB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22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CFDB-4A4E-D344-BE8E-E5B3552B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Serverless : Conceptual Model (1)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7388A-ECF2-1E43-9FF9-9095F2D8E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873125"/>
            <a:ext cx="11090275" cy="2555875"/>
          </a:xfrm>
        </p:spPr>
        <p:txBody>
          <a:bodyPr/>
          <a:lstStyle/>
          <a:p>
            <a:r>
              <a:rPr lang="en-US" b="1" dirty="0"/>
              <a:t>Compute as Backend</a:t>
            </a:r>
          </a:p>
          <a:p>
            <a:pPr lvl="1"/>
            <a:r>
              <a:rPr lang="ko-KR" altLang="en-US" dirty="0" err="1"/>
              <a:t>웹앱</a:t>
            </a:r>
            <a:r>
              <a:rPr lang="en-US" altLang="ko-KR" dirty="0"/>
              <a:t>,</a:t>
            </a:r>
            <a:r>
              <a:rPr lang="ko-KR" altLang="en-US" dirty="0"/>
              <a:t> 모바일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Desktop</a:t>
            </a:r>
            <a:r>
              <a:rPr lang="ko-KR" altLang="en-US" dirty="0"/>
              <a:t>앱 들의 </a:t>
            </a:r>
            <a:r>
              <a:rPr lang="en-US" altLang="ko-KR" dirty="0"/>
              <a:t>Backend</a:t>
            </a:r>
            <a:r>
              <a:rPr lang="ko-KR" altLang="en-US" dirty="0"/>
              <a:t>로 주로 사용</a:t>
            </a:r>
            <a:endParaRPr lang="en-US" altLang="ko-KR" dirty="0"/>
          </a:p>
          <a:p>
            <a:pPr lvl="1"/>
            <a:r>
              <a:rPr lang="en-US" dirty="0"/>
              <a:t>Frontend</a:t>
            </a:r>
            <a:r>
              <a:rPr lang="ko-KR" altLang="en-US" dirty="0"/>
              <a:t>와 통신하며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RESTful Interface</a:t>
            </a:r>
            <a:r>
              <a:rPr lang="ko-KR" altLang="en-US" dirty="0" err="1"/>
              <a:t>를</a:t>
            </a:r>
            <a:r>
              <a:rPr lang="ko-KR" altLang="en-US" dirty="0"/>
              <a:t> 통한</a:t>
            </a:r>
            <a:br>
              <a:rPr lang="en-US" altLang="ko-KR" dirty="0"/>
            </a:br>
            <a:r>
              <a:rPr lang="ko-KR" altLang="en-US" dirty="0"/>
              <a:t>통일되고 일관된 </a:t>
            </a:r>
            <a:r>
              <a:rPr lang="en-US" altLang="ko-KR" dirty="0"/>
              <a:t>Backend</a:t>
            </a:r>
            <a:r>
              <a:rPr lang="ko-KR" altLang="en-US" dirty="0"/>
              <a:t>의 접근을 제공</a:t>
            </a:r>
            <a:endParaRPr lang="en-US" altLang="ko-KR" dirty="0"/>
          </a:p>
          <a:p>
            <a:pPr lvl="1"/>
            <a:r>
              <a:rPr lang="ko-KR" altLang="en-US" dirty="0"/>
              <a:t>좋은 </a:t>
            </a:r>
            <a:r>
              <a:rPr lang="en-US" altLang="ko-KR" dirty="0"/>
              <a:t>Architecture</a:t>
            </a:r>
            <a:r>
              <a:rPr lang="ko-KR" altLang="en-US" dirty="0" err="1"/>
              <a:t>를</a:t>
            </a:r>
            <a:r>
              <a:rPr lang="ko-KR" altLang="en-US" dirty="0"/>
              <a:t> 위한 최선의 설계가 중요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CEACBF-1BDA-864D-A899-E827F528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494" y="766668"/>
            <a:ext cx="5209979" cy="33028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014E23-FFAE-7C44-91C1-43199D18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19" y="4298446"/>
            <a:ext cx="3539362" cy="2045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6A3A43-8283-E444-B642-EB3405EE3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80" y="4385555"/>
            <a:ext cx="3462102" cy="1838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949A5D-F7B5-934D-9818-9882F91DD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518" y="4439883"/>
            <a:ext cx="3539362" cy="17421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95916C-385B-B54E-BDDD-001A28EAB911}"/>
              </a:ext>
            </a:extLst>
          </p:cNvPr>
          <p:cNvSpPr txBox="1"/>
          <p:nvPr/>
        </p:nvSpPr>
        <p:spPr>
          <a:xfrm>
            <a:off x="9380676" y="6222780"/>
            <a:ext cx="1047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Extend 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8D8A19-2100-7B4E-B89E-F71D645F12AD}"/>
              </a:ext>
            </a:extLst>
          </p:cNvPr>
          <p:cNvSpPr txBox="1"/>
          <p:nvPr/>
        </p:nvSpPr>
        <p:spPr>
          <a:xfrm>
            <a:off x="5378883" y="6222781"/>
            <a:ext cx="1152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Hybrid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4D059C-BF00-A140-8CA7-91CAC4A4FFC5}"/>
              </a:ext>
            </a:extLst>
          </p:cNvPr>
          <p:cNvSpPr txBox="1"/>
          <p:nvPr/>
        </p:nvSpPr>
        <p:spPr>
          <a:xfrm>
            <a:off x="1510862" y="6222781"/>
            <a:ext cx="1379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Legacy API</a:t>
            </a:r>
            <a:r>
              <a:rPr lang="ko-KR" altLang="en-US" sz="1200" dirty="0"/>
              <a:t> </a:t>
            </a:r>
            <a:r>
              <a:rPr lang="en-US" altLang="ko-KR" sz="1200" dirty="0"/>
              <a:t>Proxy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7E0E9-A518-824E-99CE-C016B441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2670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CFDB-4A4E-D344-BE8E-E5B3552B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Serverless : Conceptual Model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7388A-ECF2-1E43-9FF9-9095F2D8E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873125"/>
            <a:ext cx="11090275" cy="2555875"/>
          </a:xfrm>
        </p:spPr>
        <p:txBody>
          <a:bodyPr/>
          <a:lstStyle/>
          <a:p>
            <a:r>
              <a:rPr lang="en-US" b="1" dirty="0"/>
              <a:t>Compute as Glue</a:t>
            </a:r>
          </a:p>
          <a:p>
            <a:pPr lvl="1"/>
            <a:r>
              <a:rPr lang="en-US" altLang="ko-KR" dirty="0"/>
              <a:t>Pipeline</a:t>
            </a:r>
            <a:r>
              <a:rPr lang="ko-KR" altLang="en-US" dirty="0"/>
              <a:t>형태의 </a:t>
            </a:r>
            <a:r>
              <a:rPr lang="en-US" altLang="ko-KR" dirty="0"/>
              <a:t>Job, Workflow</a:t>
            </a:r>
            <a:r>
              <a:rPr lang="ko-KR" altLang="en-US" dirty="0"/>
              <a:t>에 주로 사용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다른 서비스 사이를 연결</a:t>
            </a:r>
            <a:r>
              <a:rPr lang="en-US" altLang="ko-KR" dirty="0"/>
              <a:t>,</a:t>
            </a:r>
            <a:r>
              <a:rPr lang="ko-KR" altLang="en-US" dirty="0"/>
              <a:t> 조정</a:t>
            </a:r>
            <a:r>
              <a:rPr lang="en-US" altLang="ko-KR" dirty="0"/>
              <a:t>,</a:t>
            </a:r>
            <a:r>
              <a:rPr lang="ko-KR" altLang="en-US" dirty="0"/>
              <a:t> 호출하며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Pipeline</a:t>
            </a:r>
            <a:r>
              <a:rPr lang="ko-KR" altLang="en-US" dirty="0"/>
              <a:t>과</a:t>
            </a:r>
            <a:r>
              <a:rPr lang="en-US" altLang="ko-KR" dirty="0"/>
              <a:t> Flow</a:t>
            </a:r>
            <a:r>
              <a:rPr lang="ko-KR" altLang="en-US" dirty="0"/>
              <a:t>에 집중하도록 하는 방식</a:t>
            </a:r>
            <a:endParaRPr lang="en-US" altLang="ko-KR" dirty="0"/>
          </a:p>
          <a:p>
            <a:pPr lvl="1"/>
            <a:r>
              <a:rPr lang="en-US" altLang="ko-KR" dirty="0"/>
              <a:t>Serverless</a:t>
            </a:r>
            <a:r>
              <a:rPr lang="ko-KR" altLang="en-US" dirty="0"/>
              <a:t>특성에 따른 병렬처리 모델에 적합</a:t>
            </a:r>
            <a:endParaRPr lang="en-US" altLang="ko-KR" dirty="0"/>
          </a:p>
          <a:p>
            <a:pPr lvl="1"/>
            <a:r>
              <a:rPr lang="ko-KR" altLang="en-US" dirty="0"/>
              <a:t>좋은 </a:t>
            </a:r>
            <a:r>
              <a:rPr lang="en-US" altLang="ko-KR" dirty="0"/>
              <a:t>Architecture</a:t>
            </a:r>
            <a:r>
              <a:rPr lang="ko-KR" altLang="en-US" dirty="0" err="1"/>
              <a:t>를</a:t>
            </a:r>
            <a:r>
              <a:rPr lang="ko-KR" altLang="en-US" dirty="0"/>
              <a:t> 위한 최선의 설계가 중요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21F64E-6145-D44A-BD70-E94C3EEB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168" y="873125"/>
            <a:ext cx="5720561" cy="26998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B54CD2-3AA7-9547-B627-E258494D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4149080"/>
            <a:ext cx="4160362" cy="20737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FA0919-E7C6-2F4D-AA89-0C16E4D7C5C5}"/>
              </a:ext>
            </a:extLst>
          </p:cNvPr>
          <p:cNvSpPr txBox="1"/>
          <p:nvPr/>
        </p:nvSpPr>
        <p:spPr>
          <a:xfrm>
            <a:off x="6312797" y="6222781"/>
            <a:ext cx="233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Realtime Streaming Processing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2BCFF9-6604-AA47-BC9B-882311E408E4}"/>
              </a:ext>
            </a:extLst>
          </p:cNvPr>
          <p:cNvSpPr txBox="1"/>
          <p:nvPr/>
        </p:nvSpPr>
        <p:spPr>
          <a:xfrm>
            <a:off x="1510862" y="6222781"/>
            <a:ext cx="2205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Huge Documents Processing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F52046-9E3F-2743-AC77-1E78AA171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288" y="4149080"/>
            <a:ext cx="4172978" cy="20799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6999A-531B-2449-983E-D4DBB61F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554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0936-126F-2445-94D7-BAFB9AD2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: Solution of Architecture</a:t>
            </a:r>
            <a:r>
              <a:rPr lang="ko-KR" altLang="en-US" dirty="0"/>
              <a:t> </a:t>
            </a:r>
            <a:r>
              <a:rPr lang="en-US" altLang="ko-KR" dirty="0"/>
              <a:t>(1)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66F92-6EB9-A84A-AC77-082AA6BBD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Command</a:t>
            </a:r>
            <a:r>
              <a:rPr lang="en-US" altLang="ko-KR" b="1" baseline="30000" dirty="0"/>
              <a:t>(Request)</a:t>
            </a:r>
            <a:r>
              <a:rPr lang="en-US" b="1" dirty="0"/>
              <a:t> Pattern</a:t>
            </a:r>
          </a:p>
          <a:p>
            <a:pPr lvl="1"/>
            <a:r>
              <a:rPr lang="en-US" altLang="ko-KR" dirty="0"/>
              <a:t>Trigger</a:t>
            </a:r>
            <a:r>
              <a:rPr lang="ko-KR" altLang="en-US" dirty="0"/>
              <a:t>된 대표 </a:t>
            </a:r>
            <a:r>
              <a:rPr lang="en-US" altLang="ko-KR" dirty="0"/>
              <a:t>Lambda</a:t>
            </a:r>
            <a:r>
              <a:rPr lang="en-US" altLang="ko-KR" baseline="30000" dirty="0"/>
              <a:t>(Command function)</a:t>
            </a:r>
            <a:r>
              <a:rPr lang="ko-KR" altLang="en-US" dirty="0"/>
              <a:t>이 다른 </a:t>
            </a:r>
            <a:r>
              <a:rPr lang="en-US" altLang="ko-KR" dirty="0"/>
              <a:t>Lambda</a:t>
            </a:r>
            <a:r>
              <a:rPr lang="ko-KR" altLang="en-US" dirty="0" err="1"/>
              <a:t>를</a:t>
            </a:r>
            <a:r>
              <a:rPr lang="ko-KR" altLang="en-US" dirty="0"/>
              <a:t> 호출하는 방식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RESTful URI</a:t>
            </a:r>
            <a:r>
              <a:rPr lang="ko-KR" altLang="en-US" dirty="0" err="1"/>
              <a:t>를</a:t>
            </a:r>
            <a:r>
              <a:rPr lang="ko-KR" altLang="en-US" dirty="0"/>
              <a:t> 줄이고</a:t>
            </a:r>
            <a:r>
              <a:rPr lang="en-US" altLang="ko-KR" dirty="0"/>
              <a:t>,</a:t>
            </a:r>
            <a:r>
              <a:rPr lang="ko-KR" altLang="en-US" dirty="0"/>
              <a:t> 하부 실행에 대한 </a:t>
            </a:r>
            <a:r>
              <a:rPr lang="ko-KR" altLang="en-US" dirty="0" err="1"/>
              <a:t>버젼관리를</a:t>
            </a:r>
            <a:r>
              <a:rPr lang="ko-KR" altLang="en-US" dirty="0"/>
              <a:t> 통합할 수도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노출되는 </a:t>
            </a:r>
            <a:r>
              <a:rPr lang="en-US" altLang="ko-KR" dirty="0"/>
              <a:t>Interface</a:t>
            </a:r>
            <a:r>
              <a:rPr lang="ko-KR" altLang="en-US" dirty="0" err="1"/>
              <a:t>를</a:t>
            </a:r>
            <a:r>
              <a:rPr lang="ko-KR" altLang="en-US" dirty="0"/>
              <a:t> 줄여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Coupling</a:t>
            </a:r>
            <a:r>
              <a:rPr lang="ko-KR" altLang="en-US" dirty="0"/>
              <a:t>을 줄이고</a:t>
            </a:r>
            <a:r>
              <a:rPr lang="en-US" altLang="ko-KR" dirty="0"/>
              <a:t>,</a:t>
            </a:r>
            <a:r>
              <a:rPr lang="ko-KR" altLang="en-US" dirty="0"/>
              <a:t> 전달되는 </a:t>
            </a:r>
            <a:r>
              <a:rPr lang="en-US" altLang="ko-KR" dirty="0"/>
              <a:t>Argument</a:t>
            </a:r>
            <a:r>
              <a:rPr lang="ko-KR" altLang="en-US" dirty="0"/>
              <a:t>로 </a:t>
            </a:r>
            <a:r>
              <a:rPr lang="en-US" altLang="ko-KR" dirty="0"/>
              <a:t>Case </a:t>
            </a:r>
            <a:r>
              <a:rPr lang="ko-KR" altLang="en-US" dirty="0"/>
              <a:t>및 </a:t>
            </a:r>
            <a:r>
              <a:rPr lang="en-US" altLang="ko-KR" dirty="0"/>
              <a:t>Version</a:t>
            </a:r>
            <a:r>
              <a:rPr lang="ko-KR" altLang="en-US" dirty="0"/>
              <a:t> </a:t>
            </a:r>
            <a:r>
              <a:rPr lang="en-US" altLang="ko-KR" dirty="0"/>
              <a:t>Filter</a:t>
            </a:r>
            <a:r>
              <a:rPr lang="ko-KR" altLang="en-US" dirty="0"/>
              <a:t> 방식으로 처리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420FD8-A2AA-7745-8D3A-912CE53A594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/>
              <a:t>Messaging Pattern - Single</a:t>
            </a:r>
          </a:p>
          <a:p>
            <a:pPr lvl="1"/>
            <a:r>
              <a:rPr lang="ko-KR" altLang="en-US" dirty="0"/>
              <a:t>서비스요청과 처리 </a:t>
            </a:r>
            <a:r>
              <a:rPr lang="en-US" altLang="ko-KR" dirty="0"/>
              <a:t>Function</a:t>
            </a:r>
            <a:r>
              <a:rPr lang="ko-KR" altLang="en-US" dirty="0"/>
              <a:t>의 의존성을 분리하는 방식이며</a:t>
            </a:r>
            <a:r>
              <a:rPr lang="en-US" altLang="ko-KR" dirty="0"/>
              <a:t>,</a:t>
            </a:r>
            <a:r>
              <a:rPr lang="ko-KR" altLang="en-US" dirty="0"/>
              <a:t> 분산시스템에서 기본적인 사용방식이다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Queue</a:t>
            </a:r>
            <a:r>
              <a:rPr lang="ko-KR" altLang="en-US" dirty="0"/>
              <a:t>에 의한 </a:t>
            </a:r>
            <a:r>
              <a:rPr lang="en-US" altLang="ko-KR" dirty="0"/>
              <a:t>Messaging</a:t>
            </a:r>
            <a:r>
              <a:rPr lang="ko-KR" altLang="en-US" dirty="0"/>
              <a:t> 신뢰성이 제공됨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요청되는 </a:t>
            </a:r>
            <a:r>
              <a:rPr lang="en-US" altLang="ko-KR" dirty="0"/>
              <a:t>Messaging</a:t>
            </a:r>
            <a:r>
              <a:rPr lang="ko-KR" altLang="en-US" dirty="0"/>
              <a:t>과 </a:t>
            </a:r>
            <a:r>
              <a:rPr lang="en-US" altLang="ko-KR" dirty="0"/>
              <a:t>Function</a:t>
            </a:r>
            <a:r>
              <a:rPr lang="ko-KR" altLang="en-US" dirty="0"/>
              <a:t>간의 </a:t>
            </a:r>
            <a:r>
              <a:rPr lang="ko-KR" altLang="en-US" dirty="0" err="1"/>
              <a:t>결합도를</a:t>
            </a:r>
            <a:r>
              <a:rPr lang="ko-KR" altLang="en-US" dirty="0"/>
              <a:t> 낮추는 구성이 가능한 이점이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65B5E5-6C48-6849-9146-FF670890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816515"/>
            <a:ext cx="5524213" cy="2572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35DDC3-9446-B448-8438-C60394ED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97" y="2977444"/>
            <a:ext cx="5367237" cy="21485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3732AC-70C2-C043-8994-E9412FC277BA}"/>
              </a:ext>
            </a:extLst>
          </p:cNvPr>
          <p:cNvSpPr txBox="1"/>
          <p:nvPr/>
        </p:nvSpPr>
        <p:spPr>
          <a:xfrm>
            <a:off x="550863" y="5853024"/>
            <a:ext cx="111153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Software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실제 설계</a:t>
            </a:r>
            <a:r>
              <a:rPr lang="en-US" altLang="ko-KR" sz="1100" dirty="0"/>
              <a:t>, </a:t>
            </a:r>
            <a:r>
              <a:rPr lang="ko-KR" altLang="en-US" sz="1100" dirty="0"/>
              <a:t>개발 할 때</a:t>
            </a:r>
            <a:r>
              <a:rPr lang="en-US" altLang="ko-KR" sz="1100" dirty="0"/>
              <a:t>, </a:t>
            </a:r>
            <a:r>
              <a:rPr lang="ko-KR" altLang="en-US" sz="1100" dirty="0"/>
              <a:t>설계와 실제 적용에 활용 될 수 있는 </a:t>
            </a:r>
            <a:r>
              <a:rPr lang="en-US" sz="1100" dirty="0"/>
              <a:t>Case</a:t>
            </a:r>
            <a:r>
              <a:rPr lang="ko-KR" altLang="en-US" sz="1100" dirty="0"/>
              <a:t>들을 </a:t>
            </a:r>
            <a:r>
              <a:rPr lang="en-US" sz="1100" dirty="0"/>
              <a:t>Architecture</a:t>
            </a:r>
            <a:r>
              <a:rPr lang="ko-KR" altLang="en-US" sz="1100" dirty="0"/>
              <a:t>에 기반하여 솔루션으로 형상화 시키고</a:t>
            </a:r>
            <a:r>
              <a:rPr lang="en-US" altLang="ko-KR" sz="1100" dirty="0"/>
              <a:t>, </a:t>
            </a:r>
            <a:r>
              <a:rPr lang="ko-KR" altLang="en-US" sz="1100" dirty="0"/>
              <a:t>구체화 한 것을</a:t>
            </a:r>
            <a:r>
              <a:rPr lang="en-US" altLang="ko-KR" sz="1100" dirty="0"/>
              <a:t> </a:t>
            </a:r>
            <a:r>
              <a:rPr lang="en-US" sz="1100" dirty="0"/>
              <a:t>Pattern</a:t>
            </a:r>
            <a:r>
              <a:rPr lang="ko-KR" altLang="en-US" sz="1100" dirty="0"/>
              <a:t>로 볼 때</a:t>
            </a:r>
            <a:r>
              <a:rPr lang="en-US" altLang="ko-KR" sz="1100" dirty="0"/>
              <a:t>, </a:t>
            </a:r>
            <a:br>
              <a:rPr lang="en-US" altLang="ko-KR" sz="1100" dirty="0"/>
            </a:br>
            <a:r>
              <a:rPr lang="en-US" sz="1100" dirty="0"/>
              <a:t>Serverless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잘 활용하는 괜찮은 패턴들이 있다</a:t>
            </a:r>
            <a:r>
              <a:rPr lang="en-US" altLang="ko-KR" sz="1100" dirty="0"/>
              <a:t>. </a:t>
            </a:r>
            <a:r>
              <a:rPr lang="ko-KR" altLang="en-US" sz="1100" dirty="0"/>
              <a:t>패턴을 설계와 개발단계에서 </a:t>
            </a:r>
            <a:r>
              <a:rPr lang="ko-KR" altLang="en-US" sz="1100" dirty="0" err="1"/>
              <a:t>관련자간에</a:t>
            </a:r>
            <a:r>
              <a:rPr lang="ko-KR" altLang="en-US" sz="1100" dirty="0"/>
              <a:t> 공유되어 있다면</a:t>
            </a:r>
            <a:r>
              <a:rPr lang="en-US" altLang="ko-KR" sz="1100" dirty="0"/>
              <a:t>, </a:t>
            </a:r>
            <a:r>
              <a:rPr lang="ko-KR" altLang="en-US" sz="1100" dirty="0"/>
              <a:t>프로젝트 진행에 유용하다</a:t>
            </a:r>
            <a:r>
              <a:rPr lang="en-US" altLang="ko-KR" sz="1100" dirty="0"/>
              <a:t>. </a:t>
            </a:r>
            <a:br>
              <a:rPr lang="en-US" altLang="ko-KR" sz="1100" dirty="0"/>
            </a:br>
            <a:r>
              <a:rPr lang="ko-KR" altLang="en-US" sz="1100" dirty="0"/>
              <a:t>여기서의 </a:t>
            </a:r>
            <a:r>
              <a:rPr lang="en-US" sz="1100" dirty="0"/>
              <a:t>Pattern</a:t>
            </a:r>
            <a:r>
              <a:rPr lang="ko-KR" altLang="en-US" sz="1100" dirty="0"/>
              <a:t>들은 오래전부터 </a:t>
            </a:r>
            <a:r>
              <a:rPr lang="en-US" sz="1100" dirty="0"/>
              <a:t>Distributed System</a:t>
            </a:r>
            <a:r>
              <a:rPr lang="ko-KR" altLang="en-US" sz="1100" dirty="0"/>
              <a:t>에서 사용되던 것들이다</a:t>
            </a:r>
            <a:r>
              <a:rPr lang="en-US" altLang="ko-KR" sz="1100" dirty="0"/>
              <a:t>.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3643-2C7C-9542-81D9-14BD94AF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745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_v0.1" id="{3FB65088-8BD4-CD40-805B-306440D220FB}" vid="{4E959E3A-8AEF-F344-8810-04FB43E327F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18751</TotalTime>
  <Words>6933</Words>
  <Application>Microsoft Macintosh PowerPoint</Application>
  <PresentationFormat>Widescreen</PresentationFormat>
  <Paragraphs>859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D2Coding ligature</vt:lpstr>
      <vt:lpstr>맑은 고딕</vt:lpstr>
      <vt:lpstr>Arial</vt:lpstr>
      <vt:lpstr>Calibri</vt:lpstr>
      <vt:lpstr>Courier New</vt:lpstr>
      <vt:lpstr>Wingdings</vt:lpstr>
      <vt:lpstr>Office 테마</vt:lpstr>
      <vt:lpstr>       AWS Lambda 쉽게 만나보기</vt:lpstr>
      <vt:lpstr>Agenda</vt:lpstr>
      <vt:lpstr>Ice Breaking - Trend</vt:lpstr>
      <vt:lpstr>Ice Breaking - Principle Serverless Architecture</vt:lpstr>
      <vt:lpstr>Ice Breaking - Serverless</vt:lpstr>
      <vt:lpstr>Ice Breaking - Serverless</vt:lpstr>
      <vt:lpstr>Architecture of Serverless : Conceptual Model (1)</vt:lpstr>
      <vt:lpstr>Architecture of Serverless : Conceptual Model (2)</vt:lpstr>
      <vt:lpstr>Pattern : Solution of Architecture (1)</vt:lpstr>
      <vt:lpstr>Pattern : Solution of Architecture (2)</vt:lpstr>
      <vt:lpstr>Pattern : Solution of Architecture (3)</vt:lpstr>
      <vt:lpstr>Toy Lambda Project</vt:lpstr>
      <vt:lpstr>Toy Lambda Project : Video Transcoding &amp; Play Service</vt:lpstr>
      <vt:lpstr>Toy Lambda Project : Video Transcoding &amp; Play Service</vt:lpstr>
      <vt:lpstr>Toy Lambda Project – Common</vt:lpstr>
      <vt:lpstr>Demo – Common</vt:lpstr>
      <vt:lpstr>Demo – Common (1)</vt:lpstr>
      <vt:lpstr>Demo – Common (2)</vt:lpstr>
      <vt:lpstr>Demo – Common (3)</vt:lpstr>
      <vt:lpstr>Demo – Common (4)</vt:lpstr>
      <vt:lpstr>Toy Lambda Project – Dev.A</vt:lpstr>
      <vt:lpstr>Demo - Dev A : 비디오 자동 변환 </vt:lpstr>
      <vt:lpstr>Demo - Dev A : 비디오 자동 변환 (1)</vt:lpstr>
      <vt:lpstr>Demo - Dev A : 비디오 자동 변환 (2)</vt:lpstr>
      <vt:lpstr>Demo - Dev A : 비디오 자동 변환 (3)</vt:lpstr>
      <vt:lpstr>Demo - Dev A : 비디오 자동 변환 (4)</vt:lpstr>
      <vt:lpstr>Demo - Dev A : 비디오 자동 변환 (4a)</vt:lpstr>
      <vt:lpstr>Demo - Dev A : 비디오 자동 변환 (4b)</vt:lpstr>
      <vt:lpstr>Demo - Dev A : 비디오 자동 변환 후속 처리 (1)</vt:lpstr>
      <vt:lpstr>Demo - Dev A : 비디오 자동 변환 후속 처리 (2)</vt:lpstr>
      <vt:lpstr>Demo - Dev A : 비디오 자동 변환 후속 처리 (3a)</vt:lpstr>
      <vt:lpstr>Demo - Dev A : 비디오 자동 변환 후속 처리 (3b)</vt:lpstr>
      <vt:lpstr>Demo - Dev A : 비디오 자동 변환 후속 처리 (3c)</vt:lpstr>
      <vt:lpstr>Demo - Dev A : 비디오 자동 변환 후속 처리 (4a)</vt:lpstr>
      <vt:lpstr>Demo - Dev A : 비디오 자동 변환 후속 처리 (4b)</vt:lpstr>
      <vt:lpstr>Demo - Dev A : 비디오 자동 변환 후속 처리 (5)</vt:lpstr>
      <vt:lpstr>Toy Lambda Project – Dev.B</vt:lpstr>
      <vt:lpstr>Demo - Dev B : WebApp</vt:lpstr>
      <vt:lpstr>Demo - Dev B : WebApp+Auth0 구성 (1)</vt:lpstr>
      <vt:lpstr>Demo - Dev B : WebApp+Auth0 구성 (2)</vt:lpstr>
      <vt:lpstr>Demo - Dev B : WebApp+Auth0 구성 (3a)</vt:lpstr>
      <vt:lpstr>Demo - Dev B : WebApp+Auth0 구성 (3b)</vt:lpstr>
      <vt:lpstr>Demo - Dev B : WebApp+Auth0 구성 (4)</vt:lpstr>
      <vt:lpstr>Demo - Dev B : APIGW+Lambda (1)</vt:lpstr>
      <vt:lpstr>Demo - Dev B : APIGW+Lambda (2a)</vt:lpstr>
      <vt:lpstr>Demo - Dev B : APIGW+Lambda (2b)</vt:lpstr>
      <vt:lpstr>Demo - Dev B : APIGW+Lambda (2c)</vt:lpstr>
      <vt:lpstr>Demo - Dev B : APIGW+Lambda (3)</vt:lpstr>
      <vt:lpstr>Appendix</vt:lpstr>
      <vt:lpstr>Lambda Cost Model</vt:lpstr>
      <vt:lpstr>Monolithic vs SOA vs MicroService</vt:lpstr>
      <vt:lpstr>Direct Call Lambda vs APIGW Wrapping</vt:lpstr>
      <vt:lpstr>APIGW on Btv</vt:lpstr>
      <vt:lpstr>AWS APIGW types : REST API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Lambda 쉽게 만나보기</dc:title>
  <dc:creator>Doogie Joe</dc:creator>
  <cp:lastModifiedBy>Doogie</cp:lastModifiedBy>
  <cp:revision>257</cp:revision>
  <cp:lastPrinted>2018-02-19T08:05:47Z</cp:lastPrinted>
  <dcterms:created xsi:type="dcterms:W3CDTF">2021-06-23T01:46:25Z</dcterms:created>
  <dcterms:modified xsi:type="dcterms:W3CDTF">2021-07-26T02:39:51Z</dcterms:modified>
</cp:coreProperties>
</file>